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6" r:id="rId5"/>
    <p:sldId id="265" r:id="rId6"/>
    <p:sldId id="272" r:id="rId7"/>
    <p:sldId id="273" r:id="rId8"/>
    <p:sldId id="275" r:id="rId9"/>
    <p:sldId id="276" r:id="rId10"/>
    <p:sldId id="277" r:id="rId11"/>
    <p:sldId id="278" r:id="rId12"/>
    <p:sldId id="279" r:id="rId13"/>
    <p:sldId id="280" r:id="rId14"/>
    <p:sldId id="286" r:id="rId15"/>
    <p:sldId id="281" r:id="rId16"/>
    <p:sldId id="287" r:id="rId17"/>
    <p:sldId id="285" r:id="rId18"/>
    <p:sldId id="282" r:id="rId19"/>
    <p:sldId id="288" r:id="rId20"/>
    <p:sldId id="284" r:id="rId21"/>
    <p:sldId id="290" r:id="rId22"/>
    <p:sldId id="291" r:id="rId23"/>
    <p:sldId id="292" r:id="rId24"/>
    <p:sldId id="297" r:id="rId25"/>
    <p:sldId id="293" r:id="rId26"/>
    <p:sldId id="298" r:id="rId27"/>
    <p:sldId id="295" r:id="rId28"/>
    <p:sldId id="299" r:id="rId29"/>
    <p:sldId id="300" r:id="rId30"/>
    <p:sldId id="301" r:id="rId31"/>
    <p:sldId id="302" r:id="rId32"/>
    <p:sldId id="314" r:id="rId33"/>
    <p:sldId id="271" r:id="rId34"/>
    <p:sldId id="267" r:id="rId35"/>
    <p:sldId id="309" r:id="rId36"/>
    <p:sldId id="310" r:id="rId37"/>
    <p:sldId id="307" r:id="rId38"/>
    <p:sldId id="311" r:id="rId39"/>
    <p:sldId id="312" r:id="rId40"/>
    <p:sldId id="303" r:id="rId41"/>
    <p:sldId id="313" r:id="rId42"/>
    <p:sldId id="304" r:id="rId43"/>
    <p:sldId id="305" r:id="rId44"/>
    <p:sldId id="308" r:id="rId45"/>
    <p:sldId id="270" r:id="rId46"/>
    <p:sldId id="315" r:id="rId47"/>
    <p:sldId id="316" r:id="rId48"/>
    <p:sldId id="317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75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5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1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21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0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3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59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9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0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18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965A-E7D8-42E2-BFB0-5D1B8210AD90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7F7E-AE45-46ED-B41A-ACFB5503F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eb.phonetik.uni-frankfurt.de/upsi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32053"/>
            <a:ext cx="7772400" cy="1909440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Введение в лингвистическую </a:t>
            </a:r>
            <a:r>
              <a:rPr lang="ru-RU" sz="4800" dirty="0" smtClean="0"/>
              <a:t>типологию</a:t>
            </a:r>
            <a:r>
              <a:rPr lang="en-US" sz="4800" dirty="0" smtClean="0"/>
              <a:t> – III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3600" dirty="0" smtClean="0">
                <a:latin typeface="Calibri" panose="020F0502020204030204" pitchFamily="34" charset="0"/>
              </a:rPr>
              <a:t>Типологические обобщения</a:t>
            </a:r>
            <a:endParaRPr lang="ru-RU" sz="3600" dirty="0"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1565" y="4207155"/>
            <a:ext cx="6858000" cy="1655762"/>
          </a:xfrm>
        </p:spPr>
        <p:txBody>
          <a:bodyPr/>
          <a:lstStyle/>
          <a:p>
            <a:pPr algn="r"/>
            <a:r>
              <a:rPr lang="ru-RU" dirty="0"/>
              <a:t>Мария </a:t>
            </a:r>
            <a:r>
              <a:rPr lang="ru-RU" dirty="0" smtClean="0"/>
              <a:t>Коношенко</a:t>
            </a:r>
            <a:endParaRPr lang="en-US" dirty="0" smtClean="0"/>
          </a:p>
          <a:p>
            <a:pPr algn="r"/>
            <a:r>
              <a:rPr lang="ru-RU" dirty="0" smtClean="0"/>
              <a:t>ЛЛШ</a:t>
            </a:r>
            <a:endParaRPr lang="en-US" dirty="0" smtClean="0"/>
          </a:p>
          <a:p>
            <a:pPr algn="r"/>
            <a:r>
              <a:rPr lang="en-US" dirty="0" smtClean="0"/>
              <a:t>7 – 17 </a:t>
            </a:r>
            <a:r>
              <a:rPr lang="ru-RU" dirty="0" smtClean="0"/>
              <a:t>июля 2015</a:t>
            </a:r>
            <a:endParaRPr lang="en-US" dirty="0"/>
          </a:p>
          <a:p>
            <a:pPr algn="r"/>
            <a:endParaRPr lang="ru-RU" dirty="0"/>
          </a:p>
          <a:p>
            <a:pPr algn="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7" t="38628" r="38667" b="44314"/>
          <a:stretch/>
        </p:blipFill>
        <p:spPr>
          <a:xfrm>
            <a:off x="685800" y="2833961"/>
            <a:ext cx="3482788" cy="360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Топ-3 самых частых согласных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" t="30392" b="27059"/>
          <a:stretch/>
        </p:blipFill>
        <p:spPr>
          <a:xfrm>
            <a:off x="726141" y="3056149"/>
            <a:ext cx="7342094" cy="23361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10464" y="2271456"/>
            <a:ext cx="2621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r>
              <a:rPr lang="en-US" sz="4000" dirty="0" smtClean="0"/>
              <a:t> – 94,24%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0407" y="2663803"/>
            <a:ext cx="2451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k</a:t>
            </a:r>
            <a:r>
              <a:rPr lang="en-US" sz="4000" dirty="0" smtClean="0"/>
              <a:t> – 89,36%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90368" y="3114278"/>
            <a:ext cx="2451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j </a:t>
            </a:r>
            <a:r>
              <a:rPr lang="en-US" sz="4000" dirty="0" smtClean="0"/>
              <a:t>–</a:t>
            </a:r>
            <a:r>
              <a:rPr lang="en-US" sz="4000" b="1" dirty="0" smtClean="0"/>
              <a:t> </a:t>
            </a:r>
            <a:r>
              <a:rPr lang="ru-RU" sz="4000" dirty="0" smtClean="0"/>
              <a:t>83</a:t>
            </a:r>
            <a:r>
              <a:rPr lang="en-US" sz="4000" dirty="0" smtClean="0"/>
              <a:t>,</a:t>
            </a:r>
            <a:r>
              <a:rPr lang="ru-RU" sz="4000" dirty="0" smtClean="0"/>
              <a:t>81</a:t>
            </a:r>
            <a:r>
              <a:rPr lang="ru-RU" sz="4000" dirty="0"/>
              <a:t>% </a:t>
            </a:r>
            <a:endParaRPr lang="en-US" sz="40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06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Топ-3 самых частых гласных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" t="30392" b="27059"/>
          <a:stretch/>
        </p:blipFill>
        <p:spPr>
          <a:xfrm>
            <a:off x="726141" y="3056149"/>
            <a:ext cx="7342094" cy="23361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10464" y="2271456"/>
            <a:ext cx="23310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i</a:t>
            </a:r>
            <a:r>
              <a:rPr lang="en-US" sz="4000" dirty="0" smtClean="0"/>
              <a:t> – 87,14%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0407" y="2663803"/>
            <a:ext cx="24577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a</a:t>
            </a:r>
            <a:r>
              <a:rPr lang="en-US" sz="4000" dirty="0" smtClean="0"/>
              <a:t> – 86,92%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90368" y="3114278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u</a:t>
            </a:r>
            <a:r>
              <a:rPr lang="en-US" sz="4000" dirty="0" smtClean="0"/>
              <a:t> – 81,82%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62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универсалий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 охвату языков:</a:t>
            </a:r>
          </a:p>
          <a:p>
            <a:r>
              <a:rPr lang="ru-RU" dirty="0" smtClean="0"/>
              <a:t>абсолютные</a:t>
            </a:r>
          </a:p>
          <a:p>
            <a:r>
              <a:rPr lang="ru-RU" dirty="0" smtClean="0"/>
              <a:t>статистические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По количеству параметров:</a:t>
            </a:r>
          </a:p>
          <a:p>
            <a:r>
              <a:rPr lang="ru-RU" dirty="0" smtClean="0"/>
              <a:t>неограниченные (один параметр)</a:t>
            </a:r>
          </a:p>
          <a:p>
            <a:r>
              <a:rPr lang="ru-RU" dirty="0" smtClean="0"/>
              <a:t>импликативные (несколько параметров)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1976" y="5292289"/>
            <a:ext cx="71000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Нет зависимости</a:t>
            </a:r>
            <a:endParaRPr lang="ru-RU" sz="2600" dirty="0">
              <a:solidFill>
                <a:srgbClr val="00B050"/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681818"/>
              </p:ext>
            </p:extLst>
          </p:nvPr>
        </p:nvGraphicFramePr>
        <p:xfrm>
          <a:off x="416858" y="2000730"/>
          <a:ext cx="809849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577"/>
                <a:gridCol w="2098842"/>
                <a:gridCol w="2406073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SVO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SOV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Наличие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Отсутствие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481441"/>
              </p:ext>
            </p:extLst>
          </p:nvPr>
        </p:nvGraphicFramePr>
        <p:xfrm>
          <a:off x="416858" y="2005828"/>
          <a:ext cx="809849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577"/>
                <a:gridCol w="2098842"/>
                <a:gridCol w="2406073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SVO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SOV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Наличие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Отсутствие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88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540113"/>
              </p:ext>
            </p:extLst>
          </p:nvPr>
        </p:nvGraphicFramePr>
        <p:xfrm>
          <a:off x="440391" y="2067672"/>
          <a:ext cx="823296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126"/>
                <a:gridCol w="2520073"/>
                <a:gridCol w="2347763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SVO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SOV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Наличие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 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41</a:t>
                      </a:r>
                    </a:p>
                    <a:p>
                      <a:pPr algn="ctr"/>
                      <a:r>
                        <a:rPr lang="en-US" sz="3000" dirty="0" smtClean="0"/>
                        <a:t>(</a:t>
                      </a:r>
                      <a:r>
                        <a:rPr lang="ru-RU" sz="3000" dirty="0" smtClean="0"/>
                        <a:t>чукотский)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83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(ненецкий)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Отсутствие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/ŋ/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27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(албанский)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79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(баскский)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1976" y="5292289"/>
            <a:ext cx="71000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Нет зависимости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7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536748"/>
              </p:ext>
            </p:extLst>
          </p:nvPr>
        </p:nvGraphicFramePr>
        <p:xfrm>
          <a:off x="628650" y="1828622"/>
          <a:ext cx="78867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691"/>
                <a:gridCol w="2417109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NGen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 отца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GenN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отца дом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Предлоги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в</a:t>
                      </a:r>
                      <a:r>
                        <a:rPr lang="ru-RU" sz="3000" i="1" baseline="0" dirty="0" smtClean="0"/>
                        <a:t> доме</a:t>
                      </a:r>
                      <a:r>
                        <a:rPr lang="ru-RU" sz="3000" baseline="0" dirty="0" smtClean="0"/>
                        <a:t>)</a:t>
                      </a:r>
                      <a:endParaRPr lang="ru-RU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Послелоги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доме в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4846142"/>
            <a:ext cx="78867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600" dirty="0" smtClean="0"/>
          </a:p>
          <a:p>
            <a:r>
              <a:rPr lang="ru-RU" sz="2600" dirty="0" smtClean="0"/>
              <a:t>Двунаправленная или логически эквивалентная универсалия: </a:t>
            </a:r>
          </a:p>
          <a:p>
            <a:r>
              <a:rPr lang="ru-RU" sz="2600" dirty="0">
                <a:solidFill>
                  <a:srgbClr val="00B050"/>
                </a:solidFill>
              </a:rPr>
              <a:t>Е</a:t>
            </a:r>
            <a:r>
              <a:rPr lang="ru-RU" sz="2600" dirty="0" smtClean="0">
                <a:solidFill>
                  <a:srgbClr val="00B050"/>
                </a:solidFill>
              </a:rPr>
              <a:t>сли предлог, то </a:t>
            </a:r>
            <a:r>
              <a:rPr lang="en-US" sz="2600" dirty="0" err="1" smtClean="0">
                <a:solidFill>
                  <a:srgbClr val="00B050"/>
                </a:solidFill>
              </a:rPr>
              <a:t>NGen</a:t>
            </a:r>
            <a:r>
              <a:rPr lang="ru-RU" sz="2600" dirty="0" smtClean="0">
                <a:solidFill>
                  <a:srgbClr val="00B050"/>
                </a:solidFill>
              </a:rPr>
              <a:t>; если послелог, то </a:t>
            </a:r>
            <a:r>
              <a:rPr lang="en-US" sz="2600" dirty="0" err="1" smtClean="0">
                <a:solidFill>
                  <a:srgbClr val="00B050"/>
                </a:solidFill>
              </a:rPr>
              <a:t>GenN</a:t>
            </a:r>
            <a:endParaRPr lang="ru-RU" sz="2600" dirty="0">
              <a:solidFill>
                <a:srgbClr val="00B05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4626967"/>
              </p:ext>
            </p:extLst>
          </p:nvPr>
        </p:nvGraphicFramePr>
        <p:xfrm>
          <a:off x="628650" y="1828622"/>
          <a:ext cx="78867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691"/>
                <a:gridCol w="2417109"/>
                <a:gridCol w="2628900"/>
              </a:tblGrid>
              <a:tr h="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NGen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 отца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GenN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отца дом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Предлоги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в</a:t>
                      </a:r>
                      <a:r>
                        <a:rPr lang="ru-RU" sz="3000" i="1" baseline="0" dirty="0" smtClean="0"/>
                        <a:t> доме</a:t>
                      </a:r>
                      <a:r>
                        <a:rPr lang="ru-RU" sz="3000" baseline="0" dirty="0" smtClean="0"/>
                        <a:t>)</a:t>
                      </a:r>
                      <a:endParaRPr lang="ru-RU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ru-RU" sz="3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Послелоги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доме в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37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4846142"/>
            <a:ext cx="78867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600" dirty="0" smtClean="0"/>
          </a:p>
          <a:p>
            <a:r>
              <a:rPr lang="ru-RU" sz="2600" dirty="0" smtClean="0"/>
              <a:t>Двунаправленная или логически эквивалентная универсалия: </a:t>
            </a:r>
          </a:p>
          <a:p>
            <a:r>
              <a:rPr lang="ru-RU" sz="2600" dirty="0">
                <a:solidFill>
                  <a:srgbClr val="00B050"/>
                </a:solidFill>
              </a:rPr>
              <a:t>Е</a:t>
            </a:r>
            <a:r>
              <a:rPr lang="ru-RU" sz="2600" dirty="0" smtClean="0">
                <a:solidFill>
                  <a:srgbClr val="00B050"/>
                </a:solidFill>
              </a:rPr>
              <a:t>сли предлог, то </a:t>
            </a:r>
            <a:r>
              <a:rPr lang="en-US" sz="2600" dirty="0" err="1" smtClean="0">
                <a:solidFill>
                  <a:srgbClr val="00B050"/>
                </a:solidFill>
              </a:rPr>
              <a:t>NGen</a:t>
            </a:r>
            <a:r>
              <a:rPr lang="ru-RU" sz="2600" dirty="0" smtClean="0">
                <a:solidFill>
                  <a:srgbClr val="00B050"/>
                </a:solidFill>
              </a:rPr>
              <a:t>; если послелог, то </a:t>
            </a:r>
            <a:r>
              <a:rPr lang="en-US" sz="2600" dirty="0" err="1" smtClean="0">
                <a:solidFill>
                  <a:srgbClr val="00B050"/>
                </a:solidFill>
              </a:rPr>
              <a:t>GenN</a:t>
            </a:r>
            <a:endParaRPr lang="ru-RU" sz="2600" dirty="0">
              <a:solidFill>
                <a:srgbClr val="00B050"/>
              </a:solidFill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899014"/>
              </p:ext>
            </p:extLst>
          </p:nvPr>
        </p:nvGraphicFramePr>
        <p:xfrm>
          <a:off x="628650" y="1828622"/>
          <a:ext cx="78867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256"/>
                <a:gridCol w="2941544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NGen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 отца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/>
                        <a:t>GenN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отца дом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Предлоги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в</a:t>
                      </a:r>
                      <a:r>
                        <a:rPr lang="ru-RU" sz="3000" i="1" baseline="0" dirty="0" smtClean="0"/>
                        <a:t> доме</a:t>
                      </a:r>
                      <a:r>
                        <a:rPr lang="ru-RU" sz="3000" baseline="0" dirty="0" smtClean="0"/>
                        <a:t>)</a:t>
                      </a:r>
                      <a:endParaRPr lang="ru-RU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351</a:t>
                      </a:r>
                      <a:endParaRPr lang="ru-RU" sz="3000" dirty="0" smtClean="0"/>
                    </a:p>
                    <a:p>
                      <a:pPr algn="ctr"/>
                      <a:r>
                        <a:rPr lang="en-US" sz="3000" dirty="0" smtClean="0"/>
                        <a:t>(</a:t>
                      </a:r>
                      <a:r>
                        <a:rPr lang="ru-RU" sz="3000" dirty="0" smtClean="0"/>
                        <a:t>валлийский</a:t>
                      </a:r>
                      <a:r>
                        <a:rPr lang="en-US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ru-RU" sz="30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3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3000" dirty="0" err="1" smtClean="0">
                          <a:solidFill>
                            <a:schemeClr val="tx1"/>
                          </a:solidFill>
                        </a:rPr>
                        <a:t>тиви</a:t>
                      </a:r>
                      <a:r>
                        <a:rPr lang="ru-RU" sz="3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Послелоги</a:t>
                      </a:r>
                    </a:p>
                    <a:p>
                      <a:r>
                        <a:rPr lang="ru-RU" sz="3000" dirty="0" smtClean="0"/>
                        <a:t>(</a:t>
                      </a:r>
                      <a:r>
                        <a:rPr lang="ru-RU" sz="3000" i="1" dirty="0" smtClean="0"/>
                        <a:t>доме в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sz="3000" dirty="0" smtClean="0"/>
                        <a:t>(</a:t>
                      </a:r>
                      <a:r>
                        <a:rPr lang="ru-RU" sz="3000" dirty="0" err="1" smtClean="0"/>
                        <a:t>альяварра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442</a:t>
                      </a:r>
                    </a:p>
                    <a:p>
                      <a:pPr algn="ctr"/>
                      <a:r>
                        <a:rPr lang="en-US" sz="3000" dirty="0" smtClean="0"/>
                        <a:t>(</a:t>
                      </a:r>
                      <a:r>
                        <a:rPr lang="ru-RU" sz="3000" dirty="0" smtClean="0"/>
                        <a:t>лезгинский</a:t>
                      </a:r>
                      <a:r>
                        <a:rPr lang="en-US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16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7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Историческое:</a:t>
            </a:r>
          </a:p>
          <a:p>
            <a:pPr marL="0" indent="0">
              <a:buNone/>
            </a:pPr>
            <a:r>
              <a:rPr lang="ru-RU" sz="3000" dirty="0" smtClean="0"/>
              <a:t>конструкции с предлогами/послелогами образуются из притяжательных словосочетаний </a:t>
            </a:r>
          </a:p>
          <a:p>
            <a:pPr marL="0" indent="0">
              <a:buNone/>
            </a:pPr>
            <a:r>
              <a:rPr lang="ru-RU" sz="3000" i="1" dirty="0" smtClean="0"/>
              <a:t>поверхность стола </a:t>
            </a:r>
            <a:r>
              <a:rPr lang="ru-RU" sz="3000" dirty="0" smtClean="0">
                <a:sym typeface="Wingdings" panose="05000000000000000000" pitchFamily="2" charset="2"/>
              </a:rPr>
              <a:t></a:t>
            </a:r>
            <a:r>
              <a:rPr lang="ru-RU" sz="3000" dirty="0" smtClean="0"/>
              <a:t> </a:t>
            </a:r>
            <a:r>
              <a:rPr lang="ru-RU" sz="3000" i="1" dirty="0" smtClean="0"/>
              <a:t>на столе</a:t>
            </a:r>
          </a:p>
          <a:p>
            <a:pPr marL="0" indent="0">
              <a:buNone/>
            </a:pPr>
            <a:r>
              <a:rPr lang="ru-RU" sz="3000" i="1" dirty="0" smtClean="0"/>
              <a:t>стола поверхность </a:t>
            </a:r>
            <a:r>
              <a:rPr lang="ru-RU" sz="3000" dirty="0" smtClean="0">
                <a:sym typeface="Wingdings" panose="05000000000000000000" pitchFamily="2" charset="2"/>
              </a:rPr>
              <a:t> </a:t>
            </a:r>
            <a:r>
              <a:rPr lang="ru-RU" sz="3000" i="1" dirty="0" smtClean="0">
                <a:sym typeface="Wingdings" panose="05000000000000000000" pitchFamily="2" charset="2"/>
              </a:rPr>
              <a:t>стол на</a:t>
            </a:r>
            <a:endParaRPr lang="ru-RU" sz="3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3000" dirty="0" smtClean="0"/>
              <a:t>предлоги/послелоги часто образуются из существительных, обозначающих части предметов 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8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063748"/>
              </p:ext>
            </p:extLst>
          </p:nvPr>
        </p:nvGraphicFramePr>
        <p:xfrm>
          <a:off x="628650" y="2069423"/>
          <a:ext cx="78867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2432"/>
                <a:gridCol w="2605368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/ɠ/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Есть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</a:t>
                      </a:r>
                      <a:r>
                        <a:rPr lang="en-US" sz="3000" dirty="0" smtClean="0"/>
                        <a:t>ɠ/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Есть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 smtClean="0"/>
                    </a:p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5063689"/>
            <a:ext cx="78867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/>
              <a:t>Импликативная универсалия</a:t>
            </a:r>
            <a:r>
              <a:rPr lang="ru-RU" sz="2600" dirty="0" smtClean="0"/>
              <a:t>: </a:t>
            </a:r>
          </a:p>
          <a:p>
            <a:r>
              <a:rPr lang="ru-RU" sz="2600" dirty="0" smtClean="0">
                <a:solidFill>
                  <a:srgbClr val="33CC33"/>
                </a:solidFill>
              </a:rPr>
              <a:t>Если есть </a:t>
            </a:r>
            <a:r>
              <a:rPr lang="en-US" sz="2600" dirty="0" smtClean="0">
                <a:solidFill>
                  <a:srgbClr val="33CC33"/>
                </a:solidFill>
              </a:rPr>
              <a:t>ɠ</a:t>
            </a:r>
            <a:r>
              <a:rPr lang="ru-RU" sz="2600" dirty="0" smtClean="0">
                <a:solidFill>
                  <a:srgbClr val="33CC33"/>
                </a:solidFill>
              </a:rPr>
              <a:t>, то есть и </a:t>
            </a:r>
            <a:r>
              <a:rPr lang="en-US" sz="2600" dirty="0" smtClean="0">
                <a:solidFill>
                  <a:srgbClr val="33CC33"/>
                </a:solidFill>
              </a:rPr>
              <a:t>ɓ</a:t>
            </a:r>
          </a:p>
          <a:p>
            <a:r>
              <a:rPr lang="en-US" sz="2600" dirty="0" smtClean="0">
                <a:solidFill>
                  <a:srgbClr val="33CC33"/>
                </a:solidFill>
              </a:rPr>
              <a:t>ɓ &gt; </a:t>
            </a:r>
            <a:r>
              <a:rPr lang="en-US" sz="2600" dirty="0">
                <a:solidFill>
                  <a:srgbClr val="33CC33"/>
                </a:solidFill>
              </a:rPr>
              <a:t>ɠ</a:t>
            </a:r>
            <a:endParaRPr lang="ru-RU" sz="2600" dirty="0">
              <a:solidFill>
                <a:srgbClr val="33CC3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601255"/>
              </p:ext>
            </p:extLst>
          </p:nvPr>
        </p:nvGraphicFramePr>
        <p:xfrm>
          <a:off x="628650" y="2072737"/>
          <a:ext cx="78867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2432"/>
                <a:gridCol w="2605368"/>
                <a:gridCol w="2628900"/>
              </a:tblGrid>
              <a:tr h="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/ɠ/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Есть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</a:t>
                      </a:r>
                      <a:r>
                        <a:rPr lang="en-US" sz="3000" dirty="0" smtClean="0"/>
                        <a:t>ɠ/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Есть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 smtClean="0"/>
                    </a:p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 smtClean="0"/>
                    </a:p>
                    <a:p>
                      <a:pPr algn="ctr"/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ru-RU" sz="3000" dirty="0" smtClean="0"/>
                    </a:p>
                    <a:p>
                      <a:pPr algn="ctr"/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1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Есть ли зависимость между двумя явлениями?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5063689"/>
            <a:ext cx="78867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/>
              <a:t>Импликативная универсалия</a:t>
            </a:r>
            <a:r>
              <a:rPr lang="ru-RU" sz="2600" dirty="0" smtClean="0"/>
              <a:t>: </a:t>
            </a:r>
          </a:p>
          <a:p>
            <a:r>
              <a:rPr lang="ru-RU" sz="2600" dirty="0" smtClean="0">
                <a:solidFill>
                  <a:srgbClr val="33CC33"/>
                </a:solidFill>
              </a:rPr>
              <a:t>Если есть </a:t>
            </a:r>
            <a:r>
              <a:rPr lang="en-US" sz="2600" dirty="0" smtClean="0">
                <a:solidFill>
                  <a:srgbClr val="33CC33"/>
                </a:solidFill>
              </a:rPr>
              <a:t>ɠ</a:t>
            </a:r>
            <a:r>
              <a:rPr lang="ru-RU" sz="2600" dirty="0" smtClean="0">
                <a:solidFill>
                  <a:srgbClr val="33CC33"/>
                </a:solidFill>
              </a:rPr>
              <a:t>, то есть и </a:t>
            </a:r>
            <a:r>
              <a:rPr lang="en-US" sz="2600" dirty="0" smtClean="0">
                <a:solidFill>
                  <a:srgbClr val="33CC33"/>
                </a:solidFill>
              </a:rPr>
              <a:t>ɓ</a:t>
            </a:r>
          </a:p>
          <a:p>
            <a:r>
              <a:rPr lang="en-US" sz="2600" dirty="0" smtClean="0">
                <a:solidFill>
                  <a:srgbClr val="33CC33"/>
                </a:solidFill>
              </a:rPr>
              <a:t>ɓ &gt; </a:t>
            </a:r>
            <a:r>
              <a:rPr lang="en-US" sz="2600" dirty="0">
                <a:solidFill>
                  <a:srgbClr val="33CC33"/>
                </a:solidFill>
              </a:rPr>
              <a:t>ɠ</a:t>
            </a:r>
            <a:endParaRPr lang="ru-RU" sz="2600" dirty="0">
              <a:solidFill>
                <a:srgbClr val="33CC33"/>
              </a:solidFill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039201"/>
              </p:ext>
            </p:extLst>
          </p:nvPr>
        </p:nvGraphicFramePr>
        <p:xfrm>
          <a:off x="628650" y="2067206"/>
          <a:ext cx="78867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538"/>
                <a:gridCol w="2632262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/ɠ/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Есть</a:t>
                      </a:r>
                      <a:r>
                        <a:rPr lang="ru-RU" sz="3000" baseline="0" dirty="0" smtClean="0"/>
                        <a:t> </a:t>
                      </a:r>
                      <a:r>
                        <a:rPr lang="en-US" sz="3000" baseline="0" dirty="0" smtClean="0"/>
                        <a:t>/</a:t>
                      </a:r>
                      <a:r>
                        <a:rPr lang="en-US" sz="3000" dirty="0" smtClean="0"/>
                        <a:t>ɠ/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Есть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44</a:t>
                      </a:r>
                    </a:p>
                    <a:p>
                      <a:pPr algn="ctr"/>
                      <a:r>
                        <a:rPr lang="ru-RU" sz="3000" dirty="0" smtClean="0"/>
                        <a:t>(вьетнамский)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5</a:t>
                      </a:r>
                    </a:p>
                    <a:p>
                      <a:pPr algn="ctr"/>
                      <a:r>
                        <a:rPr lang="ru-RU" sz="3000" dirty="0" smtClean="0"/>
                        <a:t>(</a:t>
                      </a:r>
                      <a:r>
                        <a:rPr lang="ru-RU" sz="3000" dirty="0" err="1" smtClean="0"/>
                        <a:t>маасаи</a:t>
                      </a:r>
                      <a:r>
                        <a:rPr lang="ru-RU" sz="3000" dirty="0" smtClean="0"/>
                        <a:t>)</a:t>
                      </a:r>
                      <a:endParaRPr lang="ru-RU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Нет </a:t>
                      </a:r>
                      <a:r>
                        <a:rPr lang="en-US" sz="3000" dirty="0" smtClean="0"/>
                        <a:t>/ɓ/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40</a:t>
                      </a:r>
                      <a:r>
                        <a:rPr lang="ru-RU" sz="3000" dirty="0" smtClean="0"/>
                        <a:t>2</a:t>
                      </a:r>
                      <a:endParaRPr lang="en-US" sz="3000" dirty="0" smtClean="0"/>
                    </a:p>
                    <a:p>
                      <a:pPr algn="ctr"/>
                      <a:r>
                        <a:rPr lang="ru-RU" sz="3000" dirty="0" smtClean="0"/>
                        <a:t>(английский)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0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800" dirty="0" smtClean="0"/>
              <a:t>Пределы языкового разнообразия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 smtClean="0"/>
              <a:t>Существуют ли универсальные закономерности устройства человеческого языка?</a:t>
            </a:r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1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Артикуляционное:</a:t>
            </a:r>
          </a:p>
          <a:p>
            <a:endParaRPr lang="ru-RU" sz="3400" dirty="0"/>
          </a:p>
          <a:p>
            <a:pPr marL="0" indent="0">
              <a:buNone/>
            </a:pPr>
            <a:r>
              <a:rPr lang="ru-RU" sz="3400" dirty="0" smtClean="0"/>
              <a:t>при произнесении </a:t>
            </a:r>
            <a:r>
              <a:rPr lang="en-US" sz="3400" dirty="0" smtClean="0"/>
              <a:t>[ɓ] </a:t>
            </a:r>
            <a:r>
              <a:rPr lang="ru-RU" sz="3400" dirty="0" smtClean="0"/>
              <a:t>полость для нагнетания воздуха больше по объему, звук получается более долгим и легким для восприятия, чем у </a:t>
            </a:r>
            <a:r>
              <a:rPr lang="en-US" sz="3400" dirty="0" smtClean="0"/>
              <a:t>[ɠ]</a:t>
            </a:r>
            <a:endParaRPr lang="ru-RU" sz="3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09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импликативные универсалии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ротовые гласные </a:t>
            </a:r>
            <a:r>
              <a:rPr lang="en-US" sz="3400" dirty="0" smtClean="0"/>
              <a:t>&gt; </a:t>
            </a:r>
            <a:r>
              <a:rPr lang="ru-RU" sz="3400" dirty="0" smtClean="0"/>
              <a:t>носовые гласные</a:t>
            </a:r>
          </a:p>
          <a:p>
            <a:r>
              <a:rPr lang="ru-RU" sz="3400" dirty="0" smtClean="0"/>
              <a:t>множественное число </a:t>
            </a:r>
            <a:r>
              <a:rPr lang="en-US" sz="3400" dirty="0" smtClean="0"/>
              <a:t>&gt; </a:t>
            </a:r>
            <a:r>
              <a:rPr lang="ru-RU" sz="3400" dirty="0"/>
              <a:t>двойственное </a:t>
            </a:r>
            <a:r>
              <a:rPr lang="ru-RU" sz="3400" dirty="0" smtClean="0"/>
              <a:t>число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6202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Шесть буддийских миров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/>
              <a:t>Боги</a:t>
            </a:r>
          </a:p>
          <a:p>
            <a:r>
              <a:rPr lang="ru-RU" sz="3200" dirty="0" smtClean="0"/>
              <a:t>Полубоги</a:t>
            </a:r>
          </a:p>
          <a:p>
            <a:r>
              <a:rPr lang="ru-RU" sz="3200" dirty="0"/>
              <a:t>Л</a:t>
            </a:r>
            <a:r>
              <a:rPr lang="ru-RU" sz="3200" dirty="0" smtClean="0"/>
              <a:t>юди</a:t>
            </a:r>
          </a:p>
          <a:p>
            <a:r>
              <a:rPr lang="ru-RU" sz="3200" dirty="0" smtClean="0"/>
              <a:t>Животные</a:t>
            </a:r>
          </a:p>
          <a:p>
            <a:r>
              <a:rPr lang="ru-RU" sz="3200" dirty="0" smtClean="0"/>
              <a:t>Голодные духи</a:t>
            </a:r>
          </a:p>
          <a:p>
            <a:r>
              <a:rPr lang="ru-RU" sz="3200" dirty="0" smtClean="0"/>
              <a:t>Мученики в аду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7" t="38628" r="38667" b="44314"/>
          <a:stretch/>
        </p:blipFill>
        <p:spPr>
          <a:xfrm>
            <a:off x="4087905" y="1690689"/>
            <a:ext cx="4289611" cy="444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/>
              <a:t>Иерархия </a:t>
            </a:r>
            <a:r>
              <a:rPr lang="ru-RU" dirty="0" smtClean="0"/>
              <a:t>одушевленности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944" y="1852519"/>
            <a:ext cx="8515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400" dirty="0"/>
          </a:p>
          <a:p>
            <a:pPr marL="0" indent="0">
              <a:buNone/>
            </a:pPr>
            <a:r>
              <a:rPr lang="ru-RU" sz="3400" i="1" dirty="0" smtClean="0"/>
              <a:t>личные 	    </a:t>
            </a:r>
            <a:r>
              <a:rPr lang="en-US" sz="3400" i="1" dirty="0" smtClean="0"/>
              <a:t>&gt; </a:t>
            </a:r>
            <a:r>
              <a:rPr lang="ru-RU" sz="3400" i="1" dirty="0" smtClean="0"/>
              <a:t> люди  </a:t>
            </a:r>
            <a:r>
              <a:rPr lang="en-US" sz="3400" i="1" dirty="0" smtClean="0"/>
              <a:t>&gt;</a:t>
            </a:r>
            <a:r>
              <a:rPr lang="ru-RU" sz="3400" i="1" dirty="0" smtClean="0"/>
              <a:t> животные </a:t>
            </a:r>
            <a:r>
              <a:rPr lang="en-US" sz="3400" i="1" dirty="0" smtClean="0"/>
              <a:t>&gt; </a:t>
            </a:r>
            <a:r>
              <a:rPr lang="ru-RU" sz="3400" i="1" dirty="0" smtClean="0"/>
              <a:t>неживые </a:t>
            </a:r>
            <a:endParaRPr lang="en-US" sz="3400" i="1" dirty="0" smtClean="0"/>
          </a:p>
          <a:p>
            <a:pPr marL="0" indent="0">
              <a:buNone/>
            </a:pPr>
            <a:r>
              <a:rPr lang="ru-RU" sz="3400" i="1" dirty="0" err="1" smtClean="0"/>
              <a:t>местомения</a:t>
            </a:r>
            <a:r>
              <a:rPr lang="ru-RU" sz="3400" i="1" dirty="0" smtClean="0"/>
              <a:t>					</a:t>
            </a:r>
            <a:r>
              <a:rPr lang="en-US" sz="3400" i="1" dirty="0" smtClean="0"/>
              <a:t>  </a:t>
            </a:r>
            <a:r>
              <a:rPr lang="ru-RU" sz="3400" i="1" dirty="0" smtClean="0"/>
              <a:t>объекты</a:t>
            </a:r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Число</a:t>
            </a:r>
            <a:r>
              <a:rPr lang="ru-RU" sz="3400" dirty="0"/>
              <a:t>, падеж, род, глагольное согласование</a:t>
            </a:r>
          </a:p>
          <a:p>
            <a:pPr marL="0" indent="0">
              <a:buNone/>
            </a:pPr>
            <a:r>
              <a:rPr lang="en-US" sz="3400" dirty="0"/>
              <a:t>NB: </a:t>
            </a:r>
            <a:r>
              <a:rPr lang="ru-RU" sz="3400" dirty="0"/>
              <a:t>У имен слева морфологии </a:t>
            </a:r>
            <a:r>
              <a:rPr lang="ru-RU" sz="3400" dirty="0">
                <a:solidFill>
                  <a:srgbClr val="FF0000"/>
                </a:solidFill>
              </a:rPr>
              <a:t>столько же и больше</a:t>
            </a:r>
            <a:r>
              <a:rPr lang="ru-RU" sz="3400" dirty="0"/>
              <a:t>, чем у имен справа</a:t>
            </a:r>
          </a:p>
          <a:p>
            <a:pPr marL="0" indent="0">
              <a:buNone/>
            </a:pP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189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1825625"/>
            <a:ext cx="8458199" cy="4351338"/>
          </a:xfrm>
        </p:spPr>
        <p:txBody>
          <a:bodyPr/>
          <a:lstStyle/>
          <a:p>
            <a:pPr marL="0" indent="0">
              <a:buNone/>
            </a:pPr>
            <a:endParaRPr lang="ru-RU" sz="3400" i="1" dirty="0" smtClean="0"/>
          </a:p>
          <a:p>
            <a:pPr marL="0" indent="0">
              <a:buNone/>
            </a:pPr>
            <a:r>
              <a:rPr lang="ru-RU" sz="3400" i="1" dirty="0" smtClean="0">
                <a:solidFill>
                  <a:srgbClr val="0070C0"/>
                </a:solidFill>
              </a:rPr>
              <a:t>личные </a:t>
            </a:r>
            <a:r>
              <a:rPr lang="ru-RU" sz="3400" i="1" dirty="0">
                <a:solidFill>
                  <a:srgbClr val="0070C0"/>
                </a:solidFill>
              </a:rPr>
              <a:t>	    </a:t>
            </a:r>
            <a:r>
              <a:rPr lang="en-US" sz="3400" i="1" dirty="0">
                <a:solidFill>
                  <a:srgbClr val="0070C0"/>
                </a:solidFill>
              </a:rPr>
              <a:t>&gt; </a:t>
            </a:r>
            <a:r>
              <a:rPr lang="ru-RU" sz="3400" i="1" dirty="0">
                <a:solidFill>
                  <a:srgbClr val="0070C0"/>
                </a:solidFill>
              </a:rPr>
              <a:t> люди  </a:t>
            </a:r>
            <a:r>
              <a:rPr lang="en-US" sz="3400" i="1" dirty="0"/>
              <a:t>&gt;</a:t>
            </a:r>
            <a:r>
              <a:rPr lang="ru-RU" sz="3400" i="1" dirty="0"/>
              <a:t> животные </a:t>
            </a:r>
            <a:r>
              <a:rPr lang="en-US" sz="3400" i="1" dirty="0"/>
              <a:t>&gt; </a:t>
            </a:r>
            <a:r>
              <a:rPr lang="ru-RU" sz="3400" i="1" dirty="0"/>
              <a:t>н</a:t>
            </a:r>
            <a:r>
              <a:rPr lang="ru-RU" sz="3400" i="1" dirty="0" smtClean="0"/>
              <a:t>еживые </a:t>
            </a:r>
            <a:endParaRPr lang="en-US" sz="3400" i="1" dirty="0"/>
          </a:p>
          <a:p>
            <a:pPr marL="0" indent="0">
              <a:buNone/>
            </a:pPr>
            <a:r>
              <a:rPr lang="ru-RU" sz="3400" i="1" dirty="0" err="1">
                <a:solidFill>
                  <a:srgbClr val="0070C0"/>
                </a:solidFill>
              </a:rPr>
              <a:t>местомения</a:t>
            </a:r>
            <a:r>
              <a:rPr lang="ru-RU" sz="3400" i="1" dirty="0"/>
              <a:t>					объекты</a:t>
            </a:r>
          </a:p>
          <a:p>
            <a:pPr marL="0" indent="0">
              <a:buNone/>
            </a:pP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2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Личные местоимения </a:t>
            </a:r>
            <a:r>
              <a:rPr lang="en-US" sz="4000" dirty="0" smtClean="0"/>
              <a:t>vs. </a:t>
            </a:r>
            <a:r>
              <a:rPr lang="ru-RU" sz="4000" dirty="0" smtClean="0"/>
              <a:t>существительные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98731"/>
            <a:ext cx="7886700" cy="4351338"/>
          </a:xfrm>
        </p:spPr>
        <p:txBody>
          <a:bodyPr>
            <a:noAutofit/>
          </a:bodyPr>
          <a:lstStyle/>
          <a:p>
            <a:endParaRPr lang="en-US" sz="3000" dirty="0" smtClean="0"/>
          </a:p>
          <a:p>
            <a:r>
              <a:rPr lang="ru-RU" sz="3000" dirty="0" smtClean="0"/>
              <a:t>Английский язык:</a:t>
            </a:r>
          </a:p>
          <a:p>
            <a:pPr marL="0" indent="0">
              <a:buNone/>
            </a:pPr>
            <a:r>
              <a:rPr lang="ru-RU" sz="3000" dirty="0" smtClean="0"/>
              <a:t>местоимения имеют</a:t>
            </a:r>
            <a:r>
              <a:rPr lang="en-US" sz="3000" dirty="0" smtClean="0"/>
              <a:t> </a:t>
            </a:r>
            <a:r>
              <a:rPr lang="ru-RU" sz="3000" dirty="0" smtClean="0"/>
              <a:t>объектную форму </a:t>
            </a:r>
            <a:endParaRPr lang="en-US" sz="3000" dirty="0"/>
          </a:p>
          <a:p>
            <a:pPr marL="0" indent="0">
              <a:buNone/>
            </a:pPr>
            <a:r>
              <a:rPr lang="ru-RU" sz="3000" dirty="0" smtClean="0"/>
              <a:t>(</a:t>
            </a:r>
            <a:r>
              <a:rPr lang="en-US" sz="3000" i="1" dirty="0" smtClean="0"/>
              <a:t>I – me</a:t>
            </a:r>
            <a:r>
              <a:rPr lang="en-US" sz="3000" dirty="0" smtClean="0"/>
              <a:t>, </a:t>
            </a:r>
            <a:r>
              <a:rPr lang="en-US" sz="3000" i="1" dirty="0" smtClean="0"/>
              <a:t>he – him</a:t>
            </a:r>
            <a:r>
              <a:rPr lang="en-US" sz="3000" dirty="0" smtClean="0"/>
              <a:t>, </a:t>
            </a:r>
            <a:r>
              <a:rPr lang="en-US" sz="3000" i="1" dirty="0" smtClean="0"/>
              <a:t>she – her</a:t>
            </a:r>
            <a:r>
              <a:rPr lang="en-US" sz="3000" dirty="0" smtClean="0"/>
              <a:t>)</a:t>
            </a:r>
          </a:p>
          <a:p>
            <a:pPr marL="0" indent="0">
              <a:buNone/>
            </a:pPr>
            <a:r>
              <a:rPr lang="ru-RU" sz="3000" dirty="0" smtClean="0"/>
              <a:t>в третьем лице противопоставлены по роду</a:t>
            </a: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24922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1825625"/>
            <a:ext cx="8458199" cy="4351338"/>
          </a:xfrm>
        </p:spPr>
        <p:txBody>
          <a:bodyPr/>
          <a:lstStyle/>
          <a:p>
            <a:pPr marL="0" indent="0">
              <a:buNone/>
            </a:pPr>
            <a:endParaRPr lang="ru-RU" sz="3400" i="1" dirty="0" smtClean="0"/>
          </a:p>
          <a:p>
            <a:pPr marL="0" indent="0">
              <a:buNone/>
            </a:pPr>
            <a:r>
              <a:rPr lang="ru-RU" sz="3400" i="1" dirty="0" smtClean="0"/>
              <a:t>личные </a:t>
            </a:r>
            <a:r>
              <a:rPr lang="ru-RU" sz="3400" i="1" dirty="0"/>
              <a:t>	    </a:t>
            </a:r>
            <a:r>
              <a:rPr lang="en-US" sz="3400" i="1" dirty="0"/>
              <a:t>&gt; </a:t>
            </a:r>
            <a:r>
              <a:rPr lang="ru-RU" sz="3400" i="1" dirty="0"/>
              <a:t> </a:t>
            </a:r>
            <a:r>
              <a:rPr lang="ru-RU" sz="3400" i="1" dirty="0">
                <a:solidFill>
                  <a:srgbClr val="0070C0"/>
                </a:solidFill>
              </a:rPr>
              <a:t>люди  </a:t>
            </a:r>
            <a:r>
              <a:rPr lang="en-US" sz="3400" i="1" dirty="0">
                <a:solidFill>
                  <a:srgbClr val="0070C0"/>
                </a:solidFill>
              </a:rPr>
              <a:t>&gt;</a:t>
            </a:r>
            <a:r>
              <a:rPr lang="ru-RU" sz="3400" i="1" dirty="0">
                <a:solidFill>
                  <a:srgbClr val="0070C0"/>
                </a:solidFill>
              </a:rPr>
              <a:t> животные </a:t>
            </a:r>
            <a:r>
              <a:rPr lang="en-US" sz="3400" i="1" dirty="0"/>
              <a:t>&gt; </a:t>
            </a:r>
            <a:r>
              <a:rPr lang="ru-RU" sz="3400" i="1" dirty="0"/>
              <a:t>н</a:t>
            </a:r>
            <a:r>
              <a:rPr lang="ru-RU" sz="3400" i="1" dirty="0" smtClean="0"/>
              <a:t>еживые </a:t>
            </a:r>
            <a:endParaRPr lang="en-US" sz="3400" i="1" dirty="0"/>
          </a:p>
          <a:p>
            <a:pPr marL="0" indent="0">
              <a:buNone/>
            </a:pPr>
            <a:r>
              <a:rPr lang="ru-RU" sz="3400" i="1" dirty="0" err="1"/>
              <a:t>местомения</a:t>
            </a:r>
            <a:r>
              <a:rPr lang="ru-RU" sz="3400" i="1" dirty="0"/>
              <a:t>					объекты</a:t>
            </a:r>
          </a:p>
          <a:p>
            <a:pPr marL="0" indent="0">
              <a:buNone/>
            </a:pP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4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Люди </a:t>
            </a:r>
            <a:r>
              <a:rPr lang="en-US" dirty="0" smtClean="0"/>
              <a:t>vs. </a:t>
            </a:r>
            <a:r>
              <a:rPr lang="ru-RU" dirty="0" smtClean="0"/>
              <a:t>животные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3000" dirty="0" smtClean="0"/>
          </a:p>
          <a:p>
            <a:r>
              <a:rPr lang="ru-RU" sz="3000" dirty="0" smtClean="0"/>
              <a:t>Русский </a:t>
            </a:r>
            <a:r>
              <a:rPr lang="ru-RU" sz="3000" dirty="0" smtClean="0"/>
              <a:t>язык:</a:t>
            </a:r>
          </a:p>
          <a:p>
            <a:pPr marL="0" indent="0">
              <a:buNone/>
            </a:pPr>
            <a:r>
              <a:rPr lang="ru-RU" sz="3000" dirty="0" smtClean="0"/>
              <a:t>супплетивные формы множественного числа – только у </a:t>
            </a:r>
            <a:r>
              <a:rPr lang="ru-RU" sz="3000" dirty="0" smtClean="0"/>
              <a:t>местоимений и некоторых </a:t>
            </a:r>
            <a:r>
              <a:rPr lang="ru-RU" sz="3000" dirty="0" smtClean="0"/>
              <a:t>имен людей, но не у животных</a:t>
            </a:r>
          </a:p>
          <a:p>
            <a:pPr marL="0" indent="0">
              <a:buNone/>
            </a:pPr>
            <a:r>
              <a:rPr lang="ru-RU" sz="3000" i="1" dirty="0" smtClean="0"/>
              <a:t>человек</a:t>
            </a:r>
            <a:r>
              <a:rPr lang="ru-RU" sz="3000" dirty="0" smtClean="0"/>
              <a:t> – </a:t>
            </a:r>
            <a:r>
              <a:rPr lang="ru-RU" sz="3000" i="1" dirty="0" smtClean="0"/>
              <a:t>люди</a:t>
            </a:r>
            <a:r>
              <a:rPr lang="ru-RU" sz="3000" dirty="0" smtClean="0"/>
              <a:t>, </a:t>
            </a:r>
            <a:r>
              <a:rPr lang="ru-RU" sz="3000" i="1" dirty="0" smtClean="0"/>
              <a:t>ребенок</a:t>
            </a:r>
            <a:r>
              <a:rPr lang="ru-RU" sz="3000" dirty="0" smtClean="0"/>
              <a:t> – </a:t>
            </a:r>
            <a:r>
              <a:rPr lang="ru-RU" sz="3000" i="1" dirty="0" smtClean="0"/>
              <a:t>дети</a:t>
            </a:r>
            <a:r>
              <a:rPr lang="ru-RU" sz="3000" dirty="0" smtClean="0"/>
              <a:t> </a:t>
            </a:r>
          </a:p>
          <a:p>
            <a:pPr marL="0" indent="0">
              <a:buNone/>
            </a:pPr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27592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1825625"/>
            <a:ext cx="8458199" cy="4351338"/>
          </a:xfrm>
        </p:spPr>
        <p:txBody>
          <a:bodyPr/>
          <a:lstStyle/>
          <a:p>
            <a:pPr marL="0" indent="0">
              <a:buNone/>
            </a:pPr>
            <a:endParaRPr lang="ru-RU" sz="3400" i="1" dirty="0" smtClean="0"/>
          </a:p>
          <a:p>
            <a:pPr marL="0" indent="0">
              <a:buNone/>
            </a:pPr>
            <a:r>
              <a:rPr lang="ru-RU" sz="3400" i="1" dirty="0" smtClean="0"/>
              <a:t>личные </a:t>
            </a:r>
            <a:r>
              <a:rPr lang="ru-RU" sz="3400" i="1" dirty="0"/>
              <a:t>	    </a:t>
            </a:r>
            <a:r>
              <a:rPr lang="en-US" sz="3400" i="1" dirty="0"/>
              <a:t>&gt; </a:t>
            </a:r>
            <a:r>
              <a:rPr lang="ru-RU" sz="3400" i="1" dirty="0"/>
              <a:t> люди  </a:t>
            </a:r>
            <a:r>
              <a:rPr lang="en-US" sz="3400" i="1" dirty="0"/>
              <a:t>&gt;</a:t>
            </a:r>
            <a:r>
              <a:rPr lang="ru-RU" sz="3400" i="1" dirty="0"/>
              <a:t> </a:t>
            </a:r>
            <a:r>
              <a:rPr lang="ru-RU" sz="3400" i="1" dirty="0">
                <a:solidFill>
                  <a:srgbClr val="0070C0"/>
                </a:solidFill>
              </a:rPr>
              <a:t>животные </a:t>
            </a:r>
            <a:r>
              <a:rPr lang="en-US" sz="3400" i="1" dirty="0">
                <a:solidFill>
                  <a:srgbClr val="0070C0"/>
                </a:solidFill>
              </a:rPr>
              <a:t>&gt; </a:t>
            </a:r>
            <a:r>
              <a:rPr lang="ru-RU" sz="3400" i="1" dirty="0">
                <a:solidFill>
                  <a:srgbClr val="0070C0"/>
                </a:solidFill>
              </a:rPr>
              <a:t>н</a:t>
            </a:r>
            <a:r>
              <a:rPr lang="ru-RU" sz="3400" i="1" dirty="0" smtClean="0">
                <a:solidFill>
                  <a:srgbClr val="0070C0"/>
                </a:solidFill>
              </a:rPr>
              <a:t>еживые</a:t>
            </a:r>
            <a:r>
              <a:rPr lang="ru-RU" sz="3400" i="1" dirty="0" smtClean="0"/>
              <a:t> </a:t>
            </a:r>
            <a:endParaRPr lang="en-US" sz="3400" i="1" dirty="0"/>
          </a:p>
          <a:p>
            <a:pPr marL="0" indent="0">
              <a:buNone/>
            </a:pPr>
            <a:r>
              <a:rPr lang="ru-RU" sz="3400" i="1" dirty="0" err="1"/>
              <a:t>местомения</a:t>
            </a:r>
            <a:r>
              <a:rPr lang="ru-RU" sz="3400" i="1" dirty="0"/>
              <a:t>					</a:t>
            </a:r>
            <a:r>
              <a:rPr lang="ru-RU" sz="3400" i="1" dirty="0" smtClean="0"/>
              <a:t> </a:t>
            </a:r>
            <a:r>
              <a:rPr lang="ru-RU" sz="3400" i="1" dirty="0" smtClean="0">
                <a:solidFill>
                  <a:srgbClr val="0070C0"/>
                </a:solidFill>
              </a:rPr>
              <a:t>объекты</a:t>
            </a:r>
            <a:endParaRPr lang="ru-RU" sz="34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7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</a:t>
            </a:r>
            <a:r>
              <a:rPr lang="en-US" dirty="0" smtClean="0"/>
              <a:t>vs. </a:t>
            </a:r>
            <a:r>
              <a:rPr lang="ru-RU" dirty="0" smtClean="0"/>
              <a:t>неживые объекты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Русский язык:</a:t>
            </a:r>
          </a:p>
          <a:p>
            <a:pPr marL="0" indent="0">
              <a:buNone/>
            </a:pPr>
            <a:r>
              <a:rPr lang="ru-RU" dirty="0" smtClean="0"/>
              <a:t>в позиции прямого дополнения у одушевленные существительные имеют косвенную форму, у неодушевленных существительных форма совпадает с именительным падежом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вижу тебя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i="1" dirty="0" smtClean="0"/>
              <a:t>мальчика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i="1" dirty="0" smtClean="0"/>
              <a:t>осла</a:t>
            </a:r>
            <a:r>
              <a:rPr lang="ru-RU" dirty="0" smtClean="0"/>
              <a:t> – </a:t>
            </a:r>
            <a:r>
              <a:rPr lang="ru-RU" i="1" dirty="0" smtClean="0"/>
              <a:t>вижу стол</a:t>
            </a:r>
          </a:p>
          <a:p>
            <a:pPr marL="0" indent="0">
              <a:buNone/>
            </a:pPr>
            <a:r>
              <a:rPr lang="ru-RU" i="1" dirty="0" smtClean="0"/>
              <a:t>вижу девочек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i="1" dirty="0" smtClean="0"/>
              <a:t>белочек</a:t>
            </a:r>
            <a:r>
              <a:rPr lang="ru-RU" dirty="0" smtClean="0"/>
              <a:t> – </a:t>
            </a:r>
            <a:r>
              <a:rPr lang="ru-RU" i="1" dirty="0" smtClean="0"/>
              <a:t>вижу березы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35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Типологические универсалии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3600" dirty="0" smtClean="0"/>
              <a:t>– обобщения</a:t>
            </a:r>
            <a:r>
              <a:rPr lang="ru-RU" sz="3600" dirty="0"/>
              <a:t>,</a:t>
            </a:r>
            <a:r>
              <a:rPr lang="ru-RU" sz="3600" dirty="0" smtClean="0"/>
              <a:t> которые верны для всех или большинства языков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9195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309282"/>
            <a:ext cx="8458199" cy="65487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личные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	   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 люди 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 животные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н</a:t>
            </a: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еживые 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err="1">
                <a:solidFill>
                  <a:schemeClr val="bg1">
                    <a:lumMod val="50000"/>
                  </a:schemeClr>
                </a:solidFill>
              </a:rPr>
              <a:t>местомения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					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/>
              <a:t>	   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&gt;  люди  &gt; 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</a:t>
            </a:r>
            <a:r>
              <a:rPr lang="ru-RU" sz="3200" dirty="0"/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&gt; животные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&gt; неживые</a:t>
            </a:r>
            <a:r>
              <a:rPr lang="ru-RU" sz="3200" dirty="0"/>
              <a:t>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&gt; 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>
                <a:solidFill>
                  <a:srgbClr val="FF0000"/>
                </a:solidFill>
              </a:rPr>
              <a:t>					</a:t>
            </a:r>
            <a:r>
              <a:rPr lang="ru-RU" sz="3200" dirty="0" smtClean="0">
                <a:solidFill>
                  <a:srgbClr val="FF0000"/>
                </a:solidFill>
              </a:rPr>
              <a:t>объекты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личные 	    </a:t>
            </a:r>
            <a:r>
              <a:rPr lang="ru-RU" sz="3200" b="1" dirty="0">
                <a:solidFill>
                  <a:srgbClr val="FF0000"/>
                </a:solidFill>
              </a:rPr>
              <a:t>&gt;  люди  &gt; 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животные</a:t>
            </a:r>
            <a:r>
              <a:rPr lang="ru-RU" sz="3200" b="1" dirty="0">
                <a:solidFill>
                  <a:srgbClr val="FF0000"/>
                </a:solidFill>
              </a:rPr>
              <a:t> &gt; неживые </a:t>
            </a:r>
          </a:p>
          <a:p>
            <a:pPr marL="0" indent="0">
              <a:buNone/>
            </a:pPr>
            <a:r>
              <a:rPr lang="ru-RU" sz="3200" b="1" dirty="0" err="1">
                <a:solidFill>
                  <a:schemeClr val="bg1">
                    <a:lumMod val="50000"/>
                  </a:schemeClr>
                </a:solidFill>
              </a:rPr>
              <a:t>местомения</a:t>
            </a:r>
            <a:r>
              <a:rPr lang="ru-RU" sz="3200" b="1" dirty="0">
                <a:solidFill>
                  <a:srgbClr val="FF0000"/>
                </a:solidFill>
              </a:rPr>
              <a:t>					объекты</a:t>
            </a:r>
          </a:p>
          <a:p>
            <a:pPr marL="0" indent="0">
              <a:buNone/>
            </a:pPr>
            <a:endParaRPr lang="ru-RU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5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255494"/>
            <a:ext cx="8458199" cy="6548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личные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	   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 люди 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 животные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н</a:t>
            </a: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еживые 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err="1">
                <a:solidFill>
                  <a:schemeClr val="bg1">
                    <a:lumMod val="50000"/>
                  </a:schemeClr>
                </a:solidFill>
              </a:rPr>
              <a:t>местомения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					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/>
              <a:t>	   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&gt;  люди  &gt; 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</a:t>
            </a:r>
            <a:r>
              <a:rPr lang="ru-RU" sz="3200" dirty="0"/>
              <a:t>&gt;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&gt; животные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&gt; неживые</a:t>
            </a:r>
            <a:r>
              <a:rPr lang="ru-RU" sz="3200" dirty="0"/>
              <a:t>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/>
              <a:t>					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объекты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личные 	    &gt;  люди  &gt; животные &gt; неживые </a:t>
            </a:r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местомения</a:t>
            </a:r>
            <a:r>
              <a:rPr lang="ru-RU" sz="3200" dirty="0">
                <a:solidFill>
                  <a:srgbClr val="FF0000"/>
                </a:solidFill>
              </a:rPr>
              <a:t>					</a:t>
            </a:r>
            <a:r>
              <a:rPr lang="ru-RU" sz="3200" dirty="0" smtClean="0">
                <a:solidFill>
                  <a:srgbClr val="FF0000"/>
                </a:solidFill>
              </a:rPr>
              <a:t>объекты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Промежуточный итог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400" dirty="0" smtClean="0"/>
          </a:p>
          <a:p>
            <a:r>
              <a:rPr lang="ru-RU" sz="3400" dirty="0" smtClean="0"/>
              <a:t>Типологические иерархии формируют пространство возможностей </a:t>
            </a:r>
          </a:p>
          <a:p>
            <a:r>
              <a:rPr lang="ru-RU" sz="3400" dirty="0" smtClean="0"/>
              <a:t>Они ограничивают потенциальную вариативность языковых структур, но не исключают ее полностью</a:t>
            </a:r>
          </a:p>
          <a:p>
            <a:endParaRPr lang="ru-RU" sz="3400" dirty="0"/>
          </a:p>
          <a:p>
            <a:pPr marL="0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7611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Языки очень сильно различаются</a:t>
            </a:r>
          </a:p>
          <a:p>
            <a:pPr marL="0" indent="0" algn="ctr">
              <a:buNone/>
            </a:pPr>
            <a:r>
              <a:rPr lang="ru-RU" sz="3600" dirty="0" smtClean="0"/>
              <a:t>Языки очень похожи друг на друга</a:t>
            </a:r>
            <a:endParaRPr lang="ru-RU" sz="3600" dirty="0"/>
          </a:p>
          <a:p>
            <a:endParaRPr lang="ru-RU" sz="3600" dirty="0" smtClean="0"/>
          </a:p>
          <a:p>
            <a:endParaRPr lang="ru-RU" sz="3600" dirty="0"/>
          </a:p>
          <a:p>
            <a:pPr marL="0" indent="0" algn="ctr">
              <a:buNone/>
            </a:pPr>
            <a:r>
              <a:rPr lang="ru-RU" sz="3600" b="1" dirty="0" smtClean="0"/>
              <a:t>Почему?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00589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Почему языки такие разные?</a:t>
            </a:r>
          </a:p>
          <a:p>
            <a:r>
              <a:rPr lang="ru-RU" sz="3600" dirty="0" smtClean="0"/>
              <a:t>Почему </a:t>
            </a:r>
            <a:r>
              <a:rPr lang="ru-RU" sz="3600" dirty="0"/>
              <a:t>языки такие одинаковые?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389" y="3530600"/>
            <a:ext cx="2540000" cy="254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699" y="3477558"/>
            <a:ext cx="2593042" cy="259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одинаковые?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3000" u="sng" dirty="0" smtClean="0"/>
              <a:t>Функция</a:t>
            </a:r>
            <a:r>
              <a:rPr lang="ru-RU" sz="3000" dirty="0" smtClean="0"/>
              <a:t>: обеспечение коммуникации, построение связного текста</a:t>
            </a:r>
          </a:p>
          <a:p>
            <a:endParaRPr lang="ru-RU" sz="3000" dirty="0" smtClean="0"/>
          </a:p>
          <a:p>
            <a:r>
              <a:rPr lang="ru-RU" sz="3000" u="sng" dirty="0" smtClean="0"/>
              <a:t>Особенности говорящих</a:t>
            </a:r>
            <a:r>
              <a:rPr lang="ru-RU" sz="3000" dirty="0" smtClean="0"/>
              <a:t>:</a:t>
            </a:r>
          </a:p>
          <a:p>
            <a:pPr lvl="1"/>
            <a:r>
              <a:rPr lang="ru-RU" sz="2600" dirty="0"/>
              <a:t>а</a:t>
            </a:r>
            <a:r>
              <a:rPr lang="ru-RU" sz="2600" dirty="0" smtClean="0"/>
              <a:t>ртикуляционный аппарат</a:t>
            </a:r>
          </a:p>
          <a:p>
            <a:pPr lvl="1"/>
            <a:r>
              <a:rPr lang="ru-RU" sz="2600" dirty="0" smtClean="0"/>
              <a:t>интеллектуальные способности</a:t>
            </a:r>
          </a:p>
          <a:p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5185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разные?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dirty="0" smtClean="0"/>
              <a:t>Конфликт интересов</a:t>
            </a:r>
            <a:r>
              <a:rPr lang="en-US" sz="3400" dirty="0" smtClean="0"/>
              <a:t> </a:t>
            </a:r>
            <a:endParaRPr lang="ru-RU" sz="3400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41" y="2460811"/>
            <a:ext cx="5957468" cy="39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Иконичность</a:t>
            </a:r>
            <a:r>
              <a:rPr lang="ru-RU" dirty="0" smtClean="0"/>
              <a:t> </a:t>
            </a:r>
            <a:r>
              <a:rPr lang="en-US" dirty="0" smtClean="0"/>
              <a:t>vs. </a:t>
            </a:r>
            <a:r>
              <a:rPr lang="ru-RU" dirty="0" smtClean="0"/>
              <a:t>экономия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ru-RU" dirty="0" smtClean="0">
                <a:sym typeface="Wingdings" panose="05000000000000000000" pitchFamily="2" charset="2"/>
              </a:rPr>
              <a:t> нужн</a:t>
            </a:r>
            <a:r>
              <a:rPr lang="ru-RU" dirty="0" smtClean="0">
                <a:sym typeface="Wingdings" panose="05000000000000000000" pitchFamily="2" charset="2"/>
              </a:rPr>
              <a:t>о </a:t>
            </a:r>
            <a:r>
              <a:rPr lang="ru-RU" dirty="0" smtClean="0">
                <a:sym typeface="Wingdings" panose="05000000000000000000" pitchFamily="2" charset="2"/>
              </a:rPr>
              <a:t>передать больше информации, более точно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произнести слово и т. д. (</a:t>
            </a:r>
            <a:r>
              <a:rPr lang="ru-RU" dirty="0" err="1" smtClean="0">
                <a:sym typeface="Wingdings" panose="05000000000000000000" pitchFamily="2" charset="2"/>
              </a:rPr>
              <a:t>иконичность</a:t>
            </a:r>
            <a:r>
              <a:rPr lang="ru-RU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 panose="05000000000000000000" pitchFamily="2" charset="2"/>
              <a:buChar char="à"/>
            </a:pPr>
            <a:endParaRPr lang="ru-RU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ß"/>
            </a:pPr>
            <a:r>
              <a:rPr lang="ru-RU" dirty="0" smtClean="0">
                <a:sym typeface="Wingdings" panose="05000000000000000000" pitchFamily="2" charset="2"/>
              </a:rPr>
              <a:t>нужно экономить усилия (экономия)</a:t>
            </a:r>
          </a:p>
          <a:p>
            <a:pPr>
              <a:buFont typeface="Wingdings" panose="05000000000000000000" pitchFamily="2" charset="2"/>
              <a:buChar char="ß"/>
            </a:pPr>
            <a:endParaRPr lang="ru-RU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u-RU" dirty="0" smtClean="0">
                <a:sym typeface="Wingdings" panose="05000000000000000000" pitchFamily="2" charset="2"/>
              </a:rPr>
              <a:t>Разные языки решают эту проблему по-своему, но в пределах одних и тех же ограничений</a:t>
            </a:r>
            <a:endParaRPr lang="ru-RU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50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r>
              <a:rPr lang="ru-RU" sz="3400" dirty="0" smtClean="0"/>
              <a:t>Языки отличаются друг от друга, но не бесконечно</a:t>
            </a:r>
          </a:p>
          <a:p>
            <a:r>
              <a:rPr lang="ru-RU" sz="3400" dirty="0"/>
              <a:t>Сходства определяются </a:t>
            </a:r>
            <a:r>
              <a:rPr lang="ru-RU" sz="3400" dirty="0" smtClean="0"/>
              <a:t>общими закономерностями функционирования языка</a:t>
            </a:r>
            <a:endParaRPr lang="ru-RU" sz="3400" dirty="0"/>
          </a:p>
          <a:p>
            <a:r>
              <a:rPr lang="ru-RU" sz="3400" dirty="0" smtClean="0"/>
              <a:t>Различия между языками определяются тем, как в конкретном языке решается конфликт интересов </a:t>
            </a:r>
            <a:r>
              <a:rPr lang="en-US" sz="3400" dirty="0" smtClean="0"/>
              <a:t>– </a:t>
            </a:r>
            <a:r>
              <a:rPr lang="ru-RU" sz="3400" dirty="0" smtClean="0"/>
              <a:t>прежде всего, между говорящим и слушающим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39860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057"/>
            <a:ext cx="7772400" cy="2387600"/>
          </a:xfrm>
        </p:spPr>
        <p:txBody>
          <a:bodyPr>
            <a:normAutofit/>
          </a:bodyPr>
          <a:lstStyle/>
          <a:p>
            <a:r>
              <a:rPr lang="ru-RU" sz="5000" dirty="0" smtClean="0"/>
              <a:t>Вместо послесловия</a:t>
            </a:r>
            <a:endParaRPr lang="ru-RU" sz="5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Самый странный язык в мире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54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«Абсолютные» универсалии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400" dirty="0" smtClean="0"/>
              <a:t>В любом языке есть Х.</a:t>
            </a:r>
          </a:p>
          <a:p>
            <a:pPr marL="0" indent="0">
              <a:buNone/>
            </a:pPr>
            <a:endParaRPr lang="ru-RU" sz="3400" dirty="0"/>
          </a:p>
          <a:p>
            <a:pPr marL="0" indent="0">
              <a:buNone/>
            </a:pPr>
            <a:r>
              <a:rPr lang="ru-RU" sz="3400" dirty="0" smtClean="0"/>
              <a:t>Почему кавычки?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69258"/>
              </p:ext>
            </p:extLst>
          </p:nvPr>
        </p:nvGraphicFramePr>
        <p:xfrm>
          <a:off x="1479177" y="2190376"/>
          <a:ext cx="669663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601"/>
                <a:gridCol w="44190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400" dirty="0" smtClean="0"/>
                        <a:t>Явление</a:t>
                      </a:r>
                      <a:endParaRPr lang="ru-RU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 smtClean="0"/>
                        <a:t>Количество</a:t>
                      </a:r>
                      <a:r>
                        <a:rPr lang="ru-RU" sz="3400" baseline="0" dirty="0" smtClean="0"/>
                        <a:t> языков</a:t>
                      </a:r>
                      <a:endParaRPr lang="ru-RU" sz="3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X</a:t>
                      </a:r>
                      <a:endParaRPr lang="ru-RU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 smtClean="0"/>
                        <a:t>100%</a:t>
                      </a:r>
                      <a:endParaRPr lang="ru-RU" sz="3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2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34962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Исследование компании </a:t>
            </a:r>
            <a:r>
              <a:rPr lang="en-US" dirty="0" err="1" smtClean="0"/>
              <a:t>Idibon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65515"/>
          </a:xfrm>
        </p:spPr>
        <p:txBody>
          <a:bodyPr>
            <a:normAutofit/>
          </a:bodyPr>
          <a:lstStyle/>
          <a:p>
            <a:endParaRPr lang="ru-RU" sz="3000" dirty="0" smtClean="0"/>
          </a:p>
          <a:p>
            <a:endParaRPr lang="ru-RU" sz="3000" dirty="0" smtClean="0"/>
          </a:p>
          <a:p>
            <a:endParaRPr lang="ru-RU" sz="3000" dirty="0"/>
          </a:p>
          <a:p>
            <a:pPr marL="0" indent="0" algn="ctr">
              <a:buNone/>
            </a:pPr>
            <a:r>
              <a:rPr lang="en-US" sz="3000" dirty="0"/>
              <a:t>http://idibon.com/the-weirdest-languages/</a:t>
            </a:r>
            <a:endParaRPr lang="ru-RU" sz="3000" dirty="0" smtClean="0"/>
          </a:p>
          <a:p>
            <a:pPr marL="0" indent="0">
              <a:buNone/>
            </a:pPr>
            <a:endParaRPr lang="ru-RU" sz="3000" dirty="0" smtClean="0"/>
          </a:p>
          <a:p>
            <a:r>
              <a:rPr lang="ru-RU" sz="3000" dirty="0" smtClean="0"/>
              <a:t>Насколько </a:t>
            </a:r>
            <a:r>
              <a:rPr lang="ru-RU" sz="3000" dirty="0" smtClean="0"/>
              <a:t>редко встречается значение того или иного параметра для каждого </a:t>
            </a:r>
            <a:r>
              <a:rPr lang="ru-RU" sz="3000" dirty="0" smtClean="0"/>
              <a:t>языка</a:t>
            </a:r>
            <a:r>
              <a:rPr lang="ru-RU" sz="3000" dirty="0"/>
              <a:t> </a:t>
            </a:r>
            <a:r>
              <a:rPr lang="ru-RU" sz="3000" dirty="0" smtClean="0"/>
              <a:t>в базе </a:t>
            </a:r>
            <a:r>
              <a:rPr lang="en-US" sz="3000" dirty="0" smtClean="0"/>
              <a:t>WALS?</a:t>
            </a:r>
            <a:endParaRPr lang="ru-RU" sz="3000" dirty="0" smtClean="0"/>
          </a:p>
          <a:p>
            <a:pPr>
              <a:buNone/>
            </a:pP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238A6-6CFC-4A93-A017-A4ADD762C561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1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слов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892861"/>
            <a:ext cx="7886700" cy="4351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sz="3400" dirty="0"/>
              <a:t>SOV – 41%	</a:t>
            </a:r>
            <a:r>
              <a:rPr lang="ru-RU" sz="3400" dirty="0"/>
              <a:t>   </a:t>
            </a:r>
            <a:r>
              <a:rPr lang="en-US" sz="3400" dirty="0"/>
              <a:t>SVO – 35,5% 	VOS – 8,7% </a:t>
            </a:r>
            <a:endParaRPr lang="ru-RU" sz="3400" dirty="0"/>
          </a:p>
          <a:p>
            <a:pPr>
              <a:buNone/>
            </a:pPr>
            <a:endParaRPr lang="ru-RU" sz="3400" dirty="0"/>
          </a:p>
          <a:p>
            <a:pPr>
              <a:buNone/>
            </a:pPr>
            <a:r>
              <a:rPr lang="ru-RU" sz="3400" dirty="0"/>
              <a:t>Если в конкретном языке порядок слов </a:t>
            </a:r>
            <a:r>
              <a:rPr lang="en-US" sz="3400" dirty="0"/>
              <a:t>SVO, </a:t>
            </a:r>
            <a:r>
              <a:rPr lang="ru-RU" sz="3400" dirty="0"/>
              <a:t>он получает 0,355 по этому параметру.</a:t>
            </a:r>
          </a:p>
          <a:p>
            <a:pPr>
              <a:buNone/>
            </a:pPr>
            <a:endParaRPr lang="ru-RU" sz="3400" dirty="0"/>
          </a:p>
          <a:p>
            <a:pPr>
              <a:buNone/>
            </a:pPr>
            <a:r>
              <a:rPr lang="ru-RU" sz="3400" dirty="0"/>
              <a:t>Индекс странности (</a:t>
            </a:r>
            <a:r>
              <a:rPr lang="en-US" sz="3400" dirty="0"/>
              <a:t>the Language Weirdness Index) </a:t>
            </a:r>
            <a:r>
              <a:rPr lang="ru-RU" sz="3400" dirty="0"/>
              <a:t> – среднее значение для всех параметров.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78529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4637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0 – </a:t>
            </a:r>
            <a:r>
              <a:rPr lang="ru-RU" sz="3600" dirty="0" smtClean="0"/>
              <a:t>меньше странностей</a:t>
            </a:r>
            <a:br>
              <a:rPr lang="ru-RU" sz="3600" dirty="0" smtClean="0"/>
            </a:br>
            <a:r>
              <a:rPr lang="ru-RU" sz="3600" dirty="0" smtClean="0"/>
              <a:t>1 – больше странностей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Некоторые наименее странные языки:</a:t>
            </a:r>
          </a:p>
          <a:p>
            <a:r>
              <a:rPr lang="ru-RU" dirty="0" smtClean="0"/>
              <a:t>хинди (0,087)</a:t>
            </a:r>
          </a:p>
          <a:p>
            <a:r>
              <a:rPr lang="ru-RU" dirty="0" smtClean="0"/>
              <a:t>венгерский (0,132)</a:t>
            </a:r>
          </a:p>
          <a:p>
            <a:r>
              <a:rPr lang="ru-RU" dirty="0" smtClean="0"/>
              <a:t>осетинский (0,183)</a:t>
            </a:r>
          </a:p>
          <a:p>
            <a:r>
              <a:rPr lang="ru-RU" dirty="0" smtClean="0"/>
              <a:t>баскский (0,189)</a:t>
            </a:r>
          </a:p>
          <a:p>
            <a:r>
              <a:rPr lang="ru-RU" dirty="0" smtClean="0"/>
              <a:t>турецкий (0,214)</a:t>
            </a:r>
          </a:p>
          <a:p>
            <a:r>
              <a:rPr lang="ru-RU" dirty="0" smtClean="0"/>
              <a:t>индонезийский (0,244)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русский (0,4)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238A6-6CFC-4A93-A017-A4ADD762C561}" type="slidenum">
              <a:rPr lang="ru-RU" smtClean="0"/>
              <a:pPr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88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Некоторые наиболее странные языки:</a:t>
            </a:r>
          </a:p>
          <a:p>
            <a:r>
              <a:rPr lang="ru-RU" dirty="0" smtClean="0">
                <a:latin typeface="+mj-lt"/>
              </a:rPr>
              <a:t>английский (0,75)</a:t>
            </a:r>
          </a:p>
          <a:p>
            <a:r>
              <a:rPr lang="ru-RU" dirty="0" smtClean="0">
                <a:latin typeface="+mj-lt"/>
              </a:rPr>
              <a:t>испанский (0,789)</a:t>
            </a:r>
          </a:p>
          <a:p>
            <a:r>
              <a:rPr lang="ru-RU" dirty="0" smtClean="0">
                <a:latin typeface="+mj-lt"/>
              </a:rPr>
              <a:t>абхазский (0,844)</a:t>
            </a:r>
          </a:p>
          <a:p>
            <a:r>
              <a:rPr lang="ru-RU" dirty="0" smtClean="0">
                <a:latin typeface="+mj-lt"/>
              </a:rPr>
              <a:t>немецкий (0,858)</a:t>
            </a:r>
          </a:p>
          <a:p>
            <a:r>
              <a:rPr lang="ru-RU" dirty="0" smtClean="0">
                <a:latin typeface="+mj-lt"/>
              </a:rPr>
              <a:t>…</a:t>
            </a:r>
          </a:p>
          <a:p>
            <a:r>
              <a:rPr lang="ru-RU" dirty="0" err="1" smtClean="0">
                <a:latin typeface="+mj-lt"/>
              </a:rPr>
              <a:t>чокто</a:t>
            </a:r>
            <a:r>
              <a:rPr lang="en-US" dirty="0" smtClean="0">
                <a:latin typeface="+mj-lt"/>
              </a:rPr>
              <a:t> (0,924)</a:t>
            </a:r>
          </a:p>
          <a:p>
            <a:r>
              <a:rPr lang="ru-RU" dirty="0" smtClean="0">
                <a:latin typeface="+mj-lt"/>
              </a:rPr>
              <a:t>ненецкий</a:t>
            </a:r>
            <a:r>
              <a:rPr lang="en-US" dirty="0" smtClean="0">
                <a:latin typeface="+mj-lt"/>
              </a:rPr>
              <a:t> (0,935)</a:t>
            </a:r>
            <a:endParaRPr lang="ru-RU" dirty="0" smtClean="0">
              <a:latin typeface="+mj-lt"/>
            </a:endParaRPr>
          </a:p>
          <a:p>
            <a:r>
              <a:rPr lang="ru-RU" dirty="0" err="1" smtClean="0">
                <a:latin typeface="+mj-lt"/>
              </a:rPr>
              <a:t>миштекский</a:t>
            </a:r>
            <a:r>
              <a:rPr lang="ru-RU" dirty="0" smtClean="0">
                <a:latin typeface="+mj-lt"/>
              </a:rPr>
              <a:t> (0,972)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238A6-6CFC-4A93-A017-A4ADD762C561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8650" y="2746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smtClean="0"/>
              <a:t>0 – </a:t>
            </a:r>
            <a:r>
              <a:rPr lang="ru-RU" sz="3600" smtClean="0"/>
              <a:t>меньше странностей</a:t>
            </a:r>
            <a:br>
              <a:rPr lang="ru-RU" sz="3600" smtClean="0"/>
            </a:br>
            <a:r>
              <a:rPr lang="ru-RU" sz="3600" smtClean="0"/>
              <a:t>1 – больше странностей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0010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Миштекский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238" y="194095"/>
            <a:ext cx="2857500" cy="2343150"/>
          </a:xfrm>
        </p:spPr>
      </p:pic>
      <p:sp>
        <p:nvSpPr>
          <p:cNvPr id="5" name="Овал 4"/>
          <p:cNvSpPr/>
          <p:nvPr/>
        </p:nvSpPr>
        <p:spPr>
          <a:xfrm>
            <a:off x="7052982" y="1757924"/>
            <a:ext cx="551330" cy="55133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34" y="1690689"/>
            <a:ext cx="4992594" cy="4911193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5520018" y="2708276"/>
            <a:ext cx="3711388" cy="3487037"/>
          </a:xfrm>
          <a:prstGeom prst="wedgeEllipseCallout">
            <a:avLst>
              <a:gd name="adj1" fmla="val -65447"/>
              <a:gd name="adj2" fmla="val -14549"/>
            </a:avLst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582" y="3214664"/>
            <a:ext cx="2474259" cy="24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387600"/>
          </a:xfrm>
        </p:spPr>
        <p:txBody>
          <a:bodyPr/>
          <a:lstStyle/>
          <a:p>
            <a:r>
              <a:rPr lang="en-US" smtClean="0"/>
              <a:t>C</a:t>
            </a:r>
            <a:r>
              <a:rPr lang="ru-RU" smtClean="0"/>
              <a:t>пасибо!</a:t>
            </a:r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0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Личные местоимения </a:t>
            </a:r>
            <a:r>
              <a:rPr lang="en-US" sz="4000" dirty="0"/>
              <a:t>vs. </a:t>
            </a:r>
            <a:r>
              <a:rPr lang="ru-RU" sz="4000" dirty="0"/>
              <a:t>существительные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sz="3000" dirty="0" smtClean="0"/>
              <a:t>Ток-</a:t>
            </a:r>
            <a:r>
              <a:rPr lang="ru-RU" sz="3000" dirty="0" err="1" smtClean="0"/>
              <a:t>писин</a:t>
            </a:r>
            <a:endParaRPr lang="ru-RU" sz="3000" dirty="0"/>
          </a:p>
          <a:p>
            <a:pPr marL="0" indent="0">
              <a:buNone/>
            </a:pPr>
            <a:r>
              <a:rPr lang="ru-RU" sz="3000" dirty="0"/>
              <a:t>местоимения имеют четыре формы числа и противопоставлены по категории </a:t>
            </a:r>
            <a:r>
              <a:rPr lang="ru-RU" sz="3000" dirty="0" err="1"/>
              <a:t>клюзивности</a:t>
            </a:r>
            <a:r>
              <a:rPr lang="ru-RU" sz="3000" dirty="0"/>
              <a:t> (</a:t>
            </a:r>
            <a:r>
              <a:rPr lang="ru-RU" sz="3000" i="1" dirty="0"/>
              <a:t>мы с тобой</a:t>
            </a:r>
            <a:r>
              <a:rPr lang="ru-RU" sz="3000" dirty="0"/>
              <a:t> </a:t>
            </a:r>
            <a:r>
              <a:rPr lang="en-US" sz="3000" dirty="0"/>
              <a:t>vs. </a:t>
            </a:r>
            <a:r>
              <a:rPr lang="ru-RU" sz="3000" i="1" dirty="0"/>
              <a:t>мы без тебя</a:t>
            </a:r>
            <a:r>
              <a:rPr lang="ru-RU" sz="3000" dirty="0"/>
              <a:t>) </a:t>
            </a:r>
          </a:p>
          <a:p>
            <a:pPr marL="0" indent="0">
              <a:buNone/>
            </a:pPr>
            <a:r>
              <a:rPr lang="ru-RU" sz="3000" dirty="0"/>
              <a:t>у существительных числовых форм нет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953" y="4747652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Ток-</a:t>
            </a:r>
            <a:r>
              <a:rPr lang="ru-RU" dirty="0" err="1" smtClean="0"/>
              <a:t>писин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16861" y="1818993"/>
          <a:ext cx="8192619" cy="2739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128"/>
                <a:gridCol w="1085162"/>
                <a:gridCol w="2207048"/>
                <a:gridCol w="1940702"/>
                <a:gridCol w="172257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Ед.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effectLst/>
                          <a:latin typeface="+mn-lt"/>
                          <a:ea typeface="+mn-ea"/>
                        </a:rPr>
                        <a:t>Двойств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effectLst/>
                        </a:rPr>
                        <a:t>Тройств</a:t>
                      </a:r>
                      <a:r>
                        <a:rPr lang="ru-RU" sz="2800" dirty="0" smtClean="0">
                          <a:effectLst/>
                        </a:rPr>
                        <a:t>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effectLst/>
                        </a:rPr>
                        <a:t>Множ</a:t>
                      </a:r>
                      <a:r>
                        <a:rPr lang="ru-RU" sz="2800" dirty="0" smtClean="0">
                          <a:effectLst/>
                        </a:rPr>
                        <a:t>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</a:t>
                      </a:r>
                      <a:r>
                        <a:rPr lang="ru-RU" sz="2800" dirty="0" err="1" smtClean="0">
                          <a:effectLst/>
                        </a:rPr>
                        <a:t>экскл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mi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mitupela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mitripela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mipela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</a:t>
                      </a:r>
                      <a:r>
                        <a:rPr lang="ru-RU" sz="2800" dirty="0" err="1" smtClean="0">
                          <a:effectLst/>
                        </a:rPr>
                        <a:t>инкл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yumitupela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yumitripela</a:t>
                      </a: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yumipela/yumi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yu</a:t>
                      </a: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yutupela</a:t>
                      </a: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yutripela</a:t>
                      </a: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yupela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em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r>
                        <a:rPr lang="en-US" sz="2800" dirty="0" err="1" smtClean="0">
                          <a:effectLst/>
                        </a:rPr>
                        <a:t>tupela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tripela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ol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650" y="5123329"/>
            <a:ext cx="7705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Ср. 	</a:t>
            </a:r>
            <a:r>
              <a:rPr lang="en-US" sz="3000" dirty="0" err="1" smtClean="0"/>
              <a:t>wanpela</a:t>
            </a:r>
            <a:r>
              <a:rPr lang="en-US" sz="3000" dirty="0" smtClean="0"/>
              <a:t> man – </a:t>
            </a:r>
            <a:r>
              <a:rPr lang="ru-RU" sz="3000" dirty="0" smtClean="0"/>
              <a:t>один человек</a:t>
            </a:r>
          </a:p>
          <a:p>
            <a:r>
              <a:rPr lang="ru-RU" sz="3000" dirty="0" smtClean="0"/>
              <a:t>	</a:t>
            </a:r>
            <a:r>
              <a:rPr lang="en-US" sz="3000" dirty="0" err="1" smtClean="0"/>
              <a:t>tupel</a:t>
            </a:r>
            <a:r>
              <a:rPr lang="en-US" sz="3000" dirty="0" err="1"/>
              <a:t>a</a:t>
            </a:r>
            <a:r>
              <a:rPr lang="en-US" sz="3000" dirty="0" smtClean="0"/>
              <a:t> man – </a:t>
            </a:r>
            <a:r>
              <a:rPr lang="ru-RU" sz="3000" dirty="0" smtClean="0"/>
              <a:t>два человека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069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Арабский язык:</a:t>
            </a:r>
          </a:p>
          <a:p>
            <a:pPr marL="0" indent="0">
              <a:buNone/>
            </a:pPr>
            <a:r>
              <a:rPr lang="ru-RU" dirty="0"/>
              <a:t>различные правила глагольного согласования для людей и не-людей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20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Абсолютные универсалии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На любом языке можно задать </a:t>
            </a:r>
            <a:r>
              <a:rPr lang="ru-RU" sz="3000" dirty="0" smtClean="0"/>
              <a:t>вопрос или сказать неправду;</a:t>
            </a:r>
            <a:endParaRPr lang="ru-RU" sz="3000" dirty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dirty="0"/>
              <a:t>В любом языке есть гласные и согласные</a:t>
            </a:r>
          </a:p>
          <a:p>
            <a:r>
              <a:rPr lang="ru-RU" sz="3000" dirty="0"/>
              <a:t>В любом звуковом языке есть гласные и согласные</a:t>
            </a:r>
          </a:p>
        </p:txBody>
      </p:sp>
    </p:spTree>
    <p:extLst>
      <p:ext uri="{BB962C8B-B14F-4D97-AF65-F5344CB8AC3E}">
        <p14:creationId xmlns:p14="http://schemas.microsoft.com/office/powerpoint/2010/main" val="1537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татистические</a:t>
            </a:r>
            <a:r>
              <a:rPr lang="ru-RU" dirty="0" smtClean="0"/>
              <a:t> универсалии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70533"/>
              </p:ext>
            </p:extLst>
          </p:nvPr>
        </p:nvGraphicFramePr>
        <p:xfrm>
          <a:off x="1277472" y="2701365"/>
          <a:ext cx="680421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188"/>
                <a:gridCol w="44900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Явление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Количество</a:t>
                      </a:r>
                      <a:r>
                        <a:rPr lang="ru-RU" sz="3600" baseline="0" dirty="0" smtClean="0"/>
                        <a:t> языков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X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большинство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Y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меньшинство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4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татистические</a:t>
            </a:r>
            <a:r>
              <a:rPr lang="ru-RU" dirty="0" smtClean="0"/>
              <a:t> универсалии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200" dirty="0" smtClean="0"/>
              <a:t>В </a:t>
            </a:r>
            <a:r>
              <a:rPr lang="ru-RU" sz="3200" dirty="0" smtClean="0"/>
              <a:t>большинстве языков с фиксированным порядком слов в утвердительном предложении подлежащее стоит перед прямым </a:t>
            </a:r>
            <a:r>
              <a:rPr lang="ru-RU" sz="3200" dirty="0" smtClean="0"/>
              <a:t>дополнением:</a:t>
            </a:r>
          </a:p>
          <a:p>
            <a:pPr marL="0" indent="0">
              <a:buNone/>
            </a:pPr>
            <a:r>
              <a:rPr lang="ru-RU" sz="3200" dirty="0" smtClean="0"/>
              <a:t>96</a:t>
            </a:r>
            <a:r>
              <a:rPr lang="ru-RU" sz="3200" dirty="0" smtClean="0"/>
              <a:t>% - база данных </a:t>
            </a:r>
            <a:r>
              <a:rPr lang="en-US" sz="3200" dirty="0" smtClean="0"/>
              <a:t>WALS</a:t>
            </a:r>
            <a:r>
              <a:rPr lang="ru-RU" sz="3200" dirty="0" smtClean="0"/>
              <a:t> </a:t>
            </a:r>
          </a:p>
          <a:p>
            <a:pPr marL="0" indent="0">
              <a:buNone/>
            </a:pPr>
            <a:r>
              <a:rPr lang="en-US" sz="3200" dirty="0" smtClean="0"/>
              <a:t>SOV</a:t>
            </a:r>
            <a:r>
              <a:rPr lang="en-US" sz="3200" dirty="0" smtClean="0"/>
              <a:t>, SVO, VSO</a:t>
            </a:r>
            <a:r>
              <a:rPr lang="ru-RU" sz="3200" dirty="0" smtClean="0"/>
              <a:t>, но не </a:t>
            </a:r>
            <a:r>
              <a:rPr lang="en-US" sz="3200" dirty="0" smtClean="0"/>
              <a:t>OSV, OVS, </a:t>
            </a:r>
            <a:r>
              <a:rPr lang="en-US" sz="3200" dirty="0" smtClean="0"/>
              <a:t>VOS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0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Угадываем языковую универсалию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400" dirty="0" smtClean="0"/>
              <a:t>Существует ли такой звук, который есть во всех языках мира (абсолютная универсалия) или в большинстве языков (статистическая универсалия)?  </a:t>
            </a:r>
          </a:p>
          <a:p>
            <a:endParaRPr lang="ru-RU" sz="3600" dirty="0"/>
          </a:p>
          <a:p>
            <a:r>
              <a:rPr lang="ru-RU" sz="3400" dirty="0" smtClean="0"/>
              <a:t>Если да, то какой?</a:t>
            </a:r>
            <a:endParaRPr lang="ru-RU" sz="3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1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База данных </a:t>
            </a:r>
            <a:r>
              <a:rPr lang="en-US" dirty="0"/>
              <a:t>UPSID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UPSID (UCLA Phonological Segment Inventory Database) – </a:t>
            </a:r>
            <a:r>
              <a:rPr lang="ru-RU" sz="3200" dirty="0"/>
              <a:t>база данных для 451 языка </a:t>
            </a:r>
            <a:r>
              <a:rPr lang="en-US" sz="3200" dirty="0"/>
              <a:t>[</a:t>
            </a:r>
            <a:r>
              <a:rPr lang="en-US" sz="3200" dirty="0" err="1"/>
              <a:t>Maddieson</a:t>
            </a:r>
            <a:r>
              <a:rPr lang="en-US" sz="3200" dirty="0"/>
              <a:t> 1984]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ru-RU" sz="3200" dirty="0" smtClean="0"/>
              <a:t>Поисковый </a:t>
            </a:r>
            <a:r>
              <a:rPr lang="ru-RU" sz="3200" dirty="0"/>
              <a:t>интерфейс здесь:</a:t>
            </a:r>
          </a:p>
          <a:p>
            <a:pPr marL="0" indent="0">
              <a:buNone/>
            </a:pPr>
            <a:r>
              <a:rPr lang="en-US" sz="3000" dirty="0">
                <a:hlinkClick r:id="rId2"/>
              </a:rPr>
              <a:t>http://web.phonetik.uni-frankfurt.de/upsid.html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2CE9-18AB-4D29-81D2-E4A46BD3ACC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1530</TotalTime>
  <Words>1103</Words>
  <Application>Microsoft Office PowerPoint</Application>
  <PresentationFormat>Экран (4:3)</PresentationFormat>
  <Paragraphs>381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Calibri</vt:lpstr>
      <vt:lpstr>Times New Roman</vt:lpstr>
      <vt:lpstr>Wingdings</vt:lpstr>
      <vt:lpstr>Тема Office</vt:lpstr>
      <vt:lpstr>Введение в лингвистическую типологию – III  Типологические обобщения</vt:lpstr>
      <vt:lpstr>Пределы языкового разнообразия</vt:lpstr>
      <vt:lpstr>Типологические универсалии</vt:lpstr>
      <vt:lpstr>«Абсолютные» универсалии</vt:lpstr>
      <vt:lpstr>Абсолютные универсалии</vt:lpstr>
      <vt:lpstr>Cтатистические универсалии</vt:lpstr>
      <vt:lpstr>Cтатистические универсалии </vt:lpstr>
      <vt:lpstr>Угадываем языковую универсалию</vt:lpstr>
      <vt:lpstr>База данных UPSID</vt:lpstr>
      <vt:lpstr>Топ-3 самых частых согласных</vt:lpstr>
      <vt:lpstr>Топ-3 самых частых гласных</vt:lpstr>
      <vt:lpstr>Классификация универсалий</vt:lpstr>
      <vt:lpstr>Есть ли зависимость между двумя явлениями?</vt:lpstr>
      <vt:lpstr>Есть ли зависимость между двумя явлениями?</vt:lpstr>
      <vt:lpstr>Есть ли зависимость между двумя явлениями?</vt:lpstr>
      <vt:lpstr>Есть ли зависимость между двумя явлениями?</vt:lpstr>
      <vt:lpstr>Объяснение?</vt:lpstr>
      <vt:lpstr>Есть ли зависимость между двумя явлениями?</vt:lpstr>
      <vt:lpstr>Есть ли зависимость между двумя явлениями?</vt:lpstr>
      <vt:lpstr>Объяснение?</vt:lpstr>
      <vt:lpstr>Другие импликативные универсалии</vt:lpstr>
      <vt:lpstr>Шесть буддийских миров</vt:lpstr>
      <vt:lpstr>Иерархия одушевленности</vt:lpstr>
      <vt:lpstr>Презентация PowerPoint</vt:lpstr>
      <vt:lpstr>Личные местоимения vs. существительные</vt:lpstr>
      <vt:lpstr>Презентация PowerPoint</vt:lpstr>
      <vt:lpstr>Люди vs. животные</vt:lpstr>
      <vt:lpstr>Презентация PowerPoint</vt:lpstr>
      <vt:lpstr>Животные vs. неживые объекты </vt:lpstr>
      <vt:lpstr>Презентация PowerPoint</vt:lpstr>
      <vt:lpstr>Презентация PowerPoint</vt:lpstr>
      <vt:lpstr>Промежуточный итог</vt:lpstr>
      <vt:lpstr>Презентация PowerPoint</vt:lpstr>
      <vt:lpstr>Презентация PowerPoint</vt:lpstr>
      <vt:lpstr>Почему одинаковые?</vt:lpstr>
      <vt:lpstr>Почему разные?</vt:lpstr>
      <vt:lpstr>Иконичность vs. экономия</vt:lpstr>
      <vt:lpstr>Итоги</vt:lpstr>
      <vt:lpstr>Вместо послесловия</vt:lpstr>
      <vt:lpstr>Исследование компании Idibon</vt:lpstr>
      <vt:lpstr>Порядок слов</vt:lpstr>
      <vt:lpstr>0 – меньше странностей 1 – больше странностей</vt:lpstr>
      <vt:lpstr>Презентация PowerPoint</vt:lpstr>
      <vt:lpstr>Миштекский</vt:lpstr>
      <vt:lpstr>Cпасибо!</vt:lpstr>
      <vt:lpstr>Личные местоимения vs. существительные</vt:lpstr>
      <vt:lpstr>Ток-писин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лингвистическую типологию – III  Типологические обобщения</dc:title>
  <dc:creator>Maria Konoshenko</dc:creator>
  <cp:lastModifiedBy>Maria Konoshenko</cp:lastModifiedBy>
  <cp:revision>43</cp:revision>
  <dcterms:created xsi:type="dcterms:W3CDTF">2015-07-09T19:21:47Z</dcterms:created>
  <dcterms:modified xsi:type="dcterms:W3CDTF">2015-07-15T13:31:07Z</dcterms:modified>
</cp:coreProperties>
</file>