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7" r:id="rId4"/>
    <p:sldId id="260" r:id="rId5"/>
    <p:sldId id="268" r:id="rId6"/>
    <p:sldId id="269" r:id="rId7"/>
    <p:sldId id="262" r:id="rId8"/>
    <p:sldId id="270" r:id="rId9"/>
    <p:sldId id="263" r:id="rId10"/>
    <p:sldId id="272" r:id="rId11"/>
    <p:sldId id="271" r:id="rId12"/>
    <p:sldId id="273" r:id="rId13"/>
    <p:sldId id="264" r:id="rId14"/>
    <p:sldId id="274" r:id="rId15"/>
    <p:sldId id="275" r:id="rId16"/>
    <p:sldId id="276" r:id="rId17"/>
    <p:sldId id="265" r:id="rId18"/>
    <p:sldId id="277" r:id="rId19"/>
    <p:sldId id="278" r:id="rId20"/>
    <p:sldId id="279" r:id="rId21"/>
    <p:sldId id="280" r:id="rId22"/>
    <p:sldId id="282" r:id="rId23"/>
    <p:sldId id="281" r:id="rId24"/>
    <p:sldId id="266" r:id="rId25"/>
    <p:sldId id="283" r:id="rId26"/>
    <p:sldId id="284" r:id="rId27"/>
    <p:sldId id="285" r:id="rId28"/>
    <p:sldId id="261" r:id="rId29"/>
    <p:sldId id="257" r:id="rId30"/>
    <p:sldId id="258" r:id="rId3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7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632058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13820661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42087" y="9251950"/>
            <a:ext cx="30792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67E0-F62D-6B41-BC70-9C53CF80F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600"/>
            </a:lvl1pPr>
            <a:lvl2pPr marL="889000" indent="-444500" algn="l">
              <a:spcBef>
                <a:spcPts val="4200"/>
              </a:spcBef>
              <a:buSzPct val="75000"/>
              <a:buChar char="•"/>
              <a:defRPr sz="3600"/>
            </a:lvl2pPr>
            <a:lvl3pPr marL="1333500" indent="-444500" algn="l">
              <a:spcBef>
                <a:spcPts val="4200"/>
              </a:spcBef>
              <a:buSzPct val="75000"/>
              <a:buChar char="•"/>
              <a:defRPr sz="3600"/>
            </a:lvl3pPr>
            <a:lvl4pPr marL="1778000" indent="-444500" algn="l">
              <a:spcBef>
                <a:spcPts val="4200"/>
              </a:spcBef>
              <a:buSzPct val="75000"/>
              <a:buChar char="•"/>
              <a:defRPr sz="3600"/>
            </a:lvl4pPr>
            <a:lvl5pPr marL="2222500" indent="-444500" algn="l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200"/>
              </a:spcBef>
              <a:buSzPct val="75000"/>
              <a:buChar char="•"/>
              <a:defRPr sz="2800"/>
            </a:lvl1pPr>
            <a:lvl2pPr marL="685800" indent="-342900" algn="l">
              <a:spcBef>
                <a:spcPts val="3200"/>
              </a:spcBef>
              <a:buSzPct val="75000"/>
              <a:buChar char="•"/>
              <a:defRPr sz="2800"/>
            </a:lvl2pPr>
            <a:lvl3pPr marL="1028700" indent="-342900" algn="l">
              <a:spcBef>
                <a:spcPts val="3200"/>
              </a:spcBef>
              <a:buSzPct val="75000"/>
              <a:buChar char="•"/>
              <a:defRPr sz="2800"/>
            </a:lvl3pPr>
            <a:lvl4pPr marL="1371600" indent="-342900" algn="l">
              <a:spcBef>
                <a:spcPts val="3200"/>
              </a:spcBef>
              <a:buSzPct val="75000"/>
              <a:buChar char="•"/>
              <a:defRPr sz="2800"/>
            </a:lvl4pPr>
            <a:lvl5pPr marL="1714500" indent="-342900" algn="l">
              <a:spcBef>
                <a:spcPts val="3200"/>
              </a:spcBef>
              <a:buSzPct val="75000"/>
              <a:buChar char="•"/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600"/>
            </a:lvl1pPr>
            <a:lvl2pPr marL="889000" indent="-444500" algn="l">
              <a:spcBef>
                <a:spcPts val="4200"/>
              </a:spcBef>
              <a:buSzPct val="75000"/>
              <a:buChar char="•"/>
              <a:defRPr sz="3600"/>
            </a:lvl2pPr>
            <a:lvl3pPr marL="1333500" indent="-444500" algn="l">
              <a:spcBef>
                <a:spcPts val="4200"/>
              </a:spcBef>
              <a:buSzPct val="75000"/>
              <a:buChar char="•"/>
              <a:defRPr sz="3600"/>
            </a:lvl3pPr>
            <a:lvl4pPr marL="1778000" indent="-444500" algn="l">
              <a:spcBef>
                <a:spcPts val="4200"/>
              </a:spcBef>
              <a:buSzPct val="75000"/>
              <a:buChar char="•"/>
              <a:defRPr sz="3600"/>
            </a:lvl4pPr>
            <a:lvl5pPr marL="2222500" indent="-444500" algn="l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algn="ctr" defTabSz="584200">
        <a:defRPr sz="3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3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3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3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3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3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3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3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32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iomdin@ruslang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Отцы и дети: сравниваем наши языки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641002" y="5054600"/>
            <a:ext cx="11722796" cy="449356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Борис Иомдин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Институт русского языка им. В. В. Виноградова РАН</a:t>
            </a:r>
          </a:p>
          <a:p>
            <a:pPr lvl="0">
              <a:defRPr sz="1800"/>
            </a:pPr>
            <a:r>
              <a:rPr sz="3200"/>
              <a:t>НИУ «Высшая школа экономики»</a:t>
            </a:r>
          </a:p>
          <a:p>
            <a:pPr lvl="0">
              <a:defRPr sz="1800"/>
            </a:pPr>
            <a:r>
              <a:rPr sz="3200"/>
              <a:t>Школа анализа данных Яндекса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 u="sng">
                <a:hlinkClick r:id="rId2"/>
              </a:rPr>
              <a:t>iomdin@ruslang.ru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13004800" cy="74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13963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втихушку</a:t>
            </a:r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6005"/>
            <a:ext cx="13004800" cy="61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1810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11099800" cy="2159000"/>
          </a:xfrm>
        </p:spPr>
        <p:txBody>
          <a:bodyPr/>
          <a:lstStyle/>
          <a:p>
            <a:r>
              <a:rPr lang="ru-RU" i="1"/>
              <a:t>втихушку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13004800" cy="79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9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загрузить на сайт</a:t>
            </a:r>
            <a:endParaRPr lang="ru-RU" i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85756"/>
              </p:ext>
            </p:extLst>
          </p:nvPr>
        </p:nvGraphicFramePr>
        <p:xfrm>
          <a:off x="1223142" y="2603500"/>
          <a:ext cx="10580902" cy="6182856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2242558"/>
                <a:gridCol w="4169172"/>
                <a:gridCol w="4169172"/>
              </a:tblGrid>
              <a:tr h="867916">
                <a:tc>
                  <a:txBody>
                    <a:bodyPr/>
                    <a:lstStyle/>
                    <a:p>
                      <a:endParaRPr lang="ru-RU" sz="4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&lt; 17 лет (≈14.5)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&gt; 33 лет (</a:t>
                      </a:r>
                      <a:r>
                        <a:rPr lang="en-US" sz="4000">
                          <a:latin typeface="Helvetica Light"/>
                          <a:cs typeface="Helvetica Light"/>
                        </a:rPr>
                        <a:t>≈</a:t>
                      </a:r>
                      <a:r>
                        <a:rPr lang="en-US" sz="4000" baseline="0">
                          <a:latin typeface="Helvetica Light"/>
                          <a:cs typeface="Helvetica Light"/>
                        </a:rPr>
                        <a:t> 50.5)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Знаю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Говорю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+mn-lt"/>
                          <a:cs typeface="+mn-cs"/>
                        </a:rPr>
                        <a:t>86%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Устар.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Уходящ.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Нейтр.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Новое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100%</a:t>
                      </a:r>
                    </a:p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631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13004800" cy="81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147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загрузить на…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5" y="3933968"/>
            <a:ext cx="4779653" cy="479379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15" y="2300969"/>
            <a:ext cx="6985000" cy="72898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51" y="2738854"/>
            <a:ext cx="2501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3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загрузить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/>
              <a:t>БТС: </a:t>
            </a:r>
            <a:r>
              <a:rPr lang="ru-RU"/>
              <a:t>4. </a:t>
            </a:r>
            <a:r>
              <a:rPr lang="ru-RU" i="1"/>
              <a:t>Информ</a:t>
            </a:r>
            <a:r>
              <a:rPr lang="ru-RU"/>
              <a:t>. Скопировать данные из внешнего запоминающего устройства в оперативную память компьютера.</a:t>
            </a:r>
          </a:p>
          <a:p>
            <a:pPr marL="0" indent="0">
              <a:buNone/>
            </a:pPr>
            <a:r>
              <a:rPr lang="ru-RU" b="1"/>
              <a:t>Викисловарь: </a:t>
            </a:r>
            <a:r>
              <a:rPr lang="ru-RU"/>
              <a:t>4.</a:t>
            </a:r>
            <a:r>
              <a:rPr lang="ru-RU" b="1"/>
              <a:t> </a:t>
            </a:r>
            <a:r>
              <a:rPr lang="ru-RU" i="1"/>
              <a:t>комп</a:t>
            </a:r>
            <a:r>
              <a:rPr lang="ru-RU"/>
              <a:t>. перенести данные откуда-либо на компьютер или куда-либо с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3279916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неизбывный</a:t>
            </a:r>
            <a:endParaRPr lang="ru-RU" i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6719"/>
              </p:ext>
            </p:extLst>
          </p:nvPr>
        </p:nvGraphicFramePr>
        <p:xfrm>
          <a:off x="1223142" y="2603500"/>
          <a:ext cx="10580902" cy="6075412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2242558"/>
                <a:gridCol w="4169172"/>
                <a:gridCol w="4169172"/>
              </a:tblGrid>
              <a:tr h="867916">
                <a:tc>
                  <a:txBody>
                    <a:bodyPr/>
                    <a:lstStyle/>
                    <a:p>
                      <a:endParaRPr lang="ru-RU" sz="4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&lt; 17 лет (≈14.5)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&gt; 33 лет (</a:t>
                      </a:r>
                      <a:r>
                        <a:rPr lang="en-US" sz="4000">
                          <a:latin typeface="Helvetica Light"/>
                          <a:cs typeface="Helvetica Light"/>
                        </a:rPr>
                        <a:t>≈</a:t>
                      </a:r>
                      <a:r>
                        <a:rPr lang="en-US" sz="4000" baseline="0">
                          <a:latin typeface="Helvetica Light"/>
                          <a:cs typeface="Helvetica Light"/>
                        </a:rPr>
                        <a:t> 50.5)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Знаю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Говорю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+mn-lt"/>
                          <a:cs typeface="+mn-cs"/>
                        </a:rPr>
                        <a:t>56%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Устар.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+mn-lt"/>
                          <a:cs typeface="+mn-cs"/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57%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Уходящ.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+mn-lt"/>
                          <a:cs typeface="+mn-cs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28%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Нейтр.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Новое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464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неизбывный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3004800" cy="59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44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13004800" cy="74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5369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бабло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89986"/>
              </p:ext>
            </p:extLst>
          </p:nvPr>
        </p:nvGraphicFramePr>
        <p:xfrm>
          <a:off x="1223142" y="2603500"/>
          <a:ext cx="10580902" cy="6075412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2242558"/>
                <a:gridCol w="4169172"/>
                <a:gridCol w="4169172"/>
              </a:tblGrid>
              <a:tr h="867916">
                <a:tc>
                  <a:txBody>
                    <a:bodyPr/>
                    <a:lstStyle/>
                    <a:p>
                      <a:endParaRPr lang="ru-RU" sz="4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&lt; 17 лет (≈14.5)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&gt; 33 лет (</a:t>
                      </a:r>
                      <a:r>
                        <a:rPr lang="en-US" sz="4000">
                          <a:latin typeface="Helvetica Light"/>
                          <a:cs typeface="Helvetica Light"/>
                        </a:rPr>
                        <a:t>≈</a:t>
                      </a:r>
                      <a:r>
                        <a:rPr lang="en-US" sz="4000" baseline="0">
                          <a:latin typeface="Helvetica Light"/>
                          <a:cs typeface="Helvetica Light"/>
                        </a:rPr>
                        <a:t> 50.5)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Знаю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Говорю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14%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Устар.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Уходящ.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Нейтр.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Новое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43%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55747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13004800" cy="59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1757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Один речевой день</a:t>
            </a:r>
            <a:endParaRPr lang="ru-RU">
              <a:latin typeface="Calibri" charset="0"/>
            </a:endParaRPr>
          </a:p>
        </p:txBody>
      </p:sp>
      <p:sp>
        <p:nvSpPr>
          <p:cNvPr id="55298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5823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я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5598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в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5480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не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5195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вот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5146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ну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5096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да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4867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а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4460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что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4213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и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4000">
                <a:latin typeface="Helvetica Light"/>
                <a:cs typeface="Helvetica Light"/>
              </a:rPr>
              <a:t>3655</a:t>
            </a:r>
            <a:r>
              <a:rPr lang="en-US" sz="4000">
                <a:latin typeface="Helvetica Light"/>
                <a:cs typeface="Helvetica Light"/>
              </a:rPr>
              <a:t>	</a:t>
            </a:r>
            <a:r>
              <a:rPr lang="ru-RU" sz="4000" i="1">
                <a:latin typeface="Helvetica Light"/>
                <a:cs typeface="Helvetica Light"/>
              </a:rPr>
              <a:t>это</a:t>
            </a:r>
          </a:p>
        </p:txBody>
      </p:sp>
    </p:spTree>
    <p:extLst>
      <p:ext uri="{BB962C8B-B14F-4D97-AF65-F5344CB8AC3E}">
        <p14:creationId xmlns:p14="http://schemas.microsoft.com/office/powerpoint/2010/main" val="3533126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Один речевой день</a:t>
            </a:r>
            <a:endParaRPr lang="ru-RU">
              <a:latin typeface="Calibri" charset="0"/>
            </a:endParaRPr>
          </a:p>
        </p:txBody>
      </p:sp>
      <p:sp>
        <p:nvSpPr>
          <p:cNvPr id="55298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5823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я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5598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в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5480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не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5195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вот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5146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ну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5096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да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4867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а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4460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что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4213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и</a:t>
            </a:r>
          </a:p>
          <a:p>
            <a:pPr marL="731509" indent="-731509">
              <a:spcBef>
                <a:spcPts val="0"/>
              </a:spcBef>
              <a:buFont typeface="Calibri" charset="0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3655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это</a:t>
            </a:r>
          </a:p>
        </p:txBody>
      </p:sp>
    </p:spTree>
    <p:extLst>
      <p:ext uri="{BB962C8B-B14F-4D97-AF65-F5344CB8AC3E}">
        <p14:creationId xmlns:p14="http://schemas.microsoft.com/office/powerpoint/2010/main" val="1025152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Один речевой день</a:t>
            </a:r>
            <a:r>
              <a:rPr lang="en-US"/>
              <a:t>: существительные</a:t>
            </a:r>
            <a:endParaRPr lang="ru-RU">
              <a:latin typeface="Calibri" charset="0"/>
            </a:endParaRPr>
          </a:p>
        </p:txBody>
      </p:sp>
      <p:sp>
        <p:nvSpPr>
          <p:cNvPr id="56322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599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>
                <a:latin typeface="Helvetica Light"/>
                <a:cs typeface="Helvetica Light"/>
              </a:rPr>
              <a:t>…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325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блин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202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время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191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>
                <a:latin typeface="Helvetica Light"/>
                <a:cs typeface="Helvetica Light"/>
              </a:rPr>
              <a:t>… 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163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день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138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человек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133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мама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130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принципе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122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деле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500">
                <a:latin typeface="Helvetica Light"/>
                <a:cs typeface="Helvetica Light"/>
              </a:rPr>
              <a:t>113</a:t>
            </a:r>
            <a:r>
              <a:rPr lang="en-US" sz="3500">
                <a:latin typeface="Helvetica Light"/>
                <a:cs typeface="Helvetica Light"/>
              </a:rPr>
              <a:t>		</a:t>
            </a:r>
            <a:r>
              <a:rPr lang="ru-RU" sz="3500" i="1">
                <a:latin typeface="Helvetica Light"/>
                <a:cs typeface="Helvetica Light"/>
              </a:rPr>
              <a:t>лет</a:t>
            </a:r>
            <a:endParaRPr lang="ru-RU" sz="3500" i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871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по фигу</a:t>
            </a:r>
            <a:endParaRPr lang="ru-RU" i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90092"/>
              </p:ext>
            </p:extLst>
          </p:nvPr>
        </p:nvGraphicFramePr>
        <p:xfrm>
          <a:off x="1223142" y="2603500"/>
          <a:ext cx="10580902" cy="6182856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2242558"/>
                <a:gridCol w="4169172"/>
                <a:gridCol w="4169172"/>
              </a:tblGrid>
              <a:tr h="867916">
                <a:tc>
                  <a:txBody>
                    <a:bodyPr/>
                    <a:lstStyle/>
                    <a:p>
                      <a:endParaRPr lang="ru-RU" sz="4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&lt; 17 лет (≈14.5)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&gt; 33 лет (</a:t>
                      </a:r>
                      <a:r>
                        <a:rPr lang="en-US" sz="4000">
                          <a:latin typeface="Helvetica Light"/>
                          <a:cs typeface="Helvetica Light"/>
                        </a:rPr>
                        <a:t>≈</a:t>
                      </a:r>
                      <a:r>
                        <a:rPr lang="en-US" sz="4000" baseline="0">
                          <a:latin typeface="Helvetica Light"/>
                          <a:cs typeface="Helvetica Light"/>
                        </a:rPr>
                        <a:t> 50.5)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Знаю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Говорю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+mn-lt"/>
                          <a:cs typeface="+mn-cs"/>
                        </a:rPr>
                        <a:t>71%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Устар.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Уходящ.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Нейтр.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71%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Новое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28%</a:t>
                      </a:r>
                    </a:p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07345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по фигу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1102"/>
            <a:ext cx="13004800" cy="59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77248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/ что пусть человек знает и помнит / что *В на нём висит диктофон / пусть он будет более скован / на самом деле это скорее психологические какие-то вещи / *В что мне он практически не мешает // *В есть люди / которые вообще вот не могут *В ничего сказать / когда они знают... / @ серьёзно ? *П я хоть знаю / что ты записываешь / я спокойно ... @ они по-другому / они по-другому говорят с своими родственниками там (:) / мне совершенно () </a:t>
            </a:r>
            <a:r>
              <a:rPr lang="ru-RU">
                <a:solidFill>
                  <a:srgbClr val="FF0000"/>
                </a:solidFill>
              </a:rPr>
              <a:t>по фиг </a:t>
            </a:r>
            <a:r>
              <a:rPr lang="ru-RU"/>
              <a:t>/ я могу материться не материться / мне совершенно без разницы </a:t>
            </a:r>
          </a:p>
        </p:txBody>
      </p:sp>
    </p:spTree>
    <p:extLst>
      <p:ext uri="{BB962C8B-B14F-4D97-AF65-F5344CB8AC3E}">
        <p14:creationId xmlns:p14="http://schemas.microsoft.com/office/powerpoint/2010/main" val="2652503372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/>
              <a:t>! # то что вы с Ильюхой к... шкурили блин / то ли он / то ли ты не знаю кто пропустил там это / *В но уже / уже </a:t>
            </a:r>
            <a:r>
              <a:rPr lang="ru-RU">
                <a:solidFill>
                  <a:srgbClr val="FF0000"/>
                </a:solidFill>
              </a:rPr>
              <a:t>по фигу </a:t>
            </a:r>
            <a:r>
              <a:rPr lang="ru-RU"/>
              <a:t>// *П как бы (...) *В главное сейчас ну / (...) ну (...) не ровно / *П стена неровная / но (...) краска ляжет / </a:t>
            </a:r>
            <a:r>
              <a:rPr lang="ru-RU">
                <a:solidFill>
                  <a:srgbClr val="FF0000"/>
                </a:solidFill>
              </a:rPr>
              <a:t>пофиг</a:t>
            </a:r>
            <a:r>
              <a:rPr lang="ru-RU"/>
              <a:t> блин //</a:t>
            </a:r>
            <a:r>
              <a:rPr lang="ru-RU">
                <a:effectLst/>
              </a:rPr>
              <a:t> </a:t>
            </a:r>
          </a:p>
          <a:p>
            <a:pPr marL="0" indent="0">
              <a:buNone/>
            </a:pPr>
            <a:r>
              <a:rPr lang="ru-RU"/>
              <a:t>ну вот // и ... да / тогда понятно // *В а так то говорю / им </a:t>
            </a:r>
            <a:r>
              <a:rPr lang="ru-RU">
                <a:solidFill>
                  <a:srgbClr val="FF0000"/>
                </a:solidFill>
              </a:rPr>
              <a:t>по фиг </a:t>
            </a:r>
            <a:r>
              <a:rPr lang="ru-RU"/>
              <a:t>это всё </a:t>
            </a:r>
          </a:p>
          <a:p>
            <a:pPr marL="0" indent="0">
              <a:buNone/>
            </a:pPr>
            <a:r>
              <a:rPr lang="ru-RU"/>
              <a:t>*П ну и </a:t>
            </a:r>
            <a:r>
              <a:rPr lang="ru-RU">
                <a:solidFill>
                  <a:srgbClr val="FF0000"/>
                </a:solidFill>
              </a:rPr>
              <a:t>пофиг</a:t>
            </a:r>
            <a:r>
              <a:rPr lang="ru-RU"/>
              <a:t> // *П собственно она же у тебя (э...э) эта дверь / *П временная да ?</a:t>
            </a:r>
            <a:r>
              <a:rPr lang="ru-RU">
                <a:effectLst/>
              </a:rPr>
              <a:t> </a:t>
            </a:r>
          </a:p>
          <a:p>
            <a:pPr marL="0" indent="0">
              <a:buNone/>
            </a:pPr>
            <a:r>
              <a:rPr lang="ru-RU"/>
              <a:t>вот ну (...) убыстрение процесса вот // *П короче / (...) то есть (...) </a:t>
            </a:r>
            <a:r>
              <a:rPr lang="ru-RU">
                <a:solidFill>
                  <a:srgbClr val="FF0000"/>
                </a:solidFill>
              </a:rPr>
              <a:t>пофиг</a:t>
            </a:r>
            <a:r>
              <a:rPr lang="ru-RU"/>
              <a:t> (...) что выходит // главное / быстрей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60514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1270583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67073"/>
      </p:ext>
    </p:extLst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«Пионерская правда» </a:t>
            </a:r>
            <a:r>
              <a:rPr sz="6600"/>
              <a:t>9.12.1960</a:t>
            </a:r>
          </a:p>
        </p:txBody>
      </p:sp>
      <p:pic>
        <p:nvPicPr>
          <p:cNvPr id="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7010" y="2689785"/>
            <a:ext cx="8002090" cy="6841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бабло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3004800" cy="59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06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На каком языке вы говорите?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r>
              <a:rPr sz="3168"/>
              <a:t>Есть у меня давний приятель — ученик седьмого класса Коля Романов. Попросил я однажды Колю припаять к одной радиодетали проводничок. Повертел он в руках детальку и сказал:</a:t>
            </a:r>
          </a:p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r>
              <a:rPr sz="3168"/>
              <a:t>— Врежем. Это нам раз плюнуть через левое плечо.</a:t>
            </a:r>
          </a:p>
          <a:p>
            <a:pPr marL="0" lvl="0" indent="0" defTabSz="514095">
              <a:spcBef>
                <a:spcPts val="3600"/>
              </a:spcBef>
              <a:buSzTx/>
              <a:buNone/>
              <a:defRPr sz="1800"/>
            </a:pPr>
            <a:r>
              <a:rPr sz="3168"/>
              <a:t>В это время мать Коли попросила его сходить в магазин. Мальчик ответил ей теми же словами, что и мне. Меня возмутили Колины «врежем» и «раз плюнуть», его скверный, убогий язык. И когда я ему сказал: «Разве так говорят?», он ответил: «А я в писатели не собираюсь…»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бакалея</a:t>
            </a:r>
            <a:endParaRPr lang="ru-RU" i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14449"/>
              </p:ext>
            </p:extLst>
          </p:nvPr>
        </p:nvGraphicFramePr>
        <p:xfrm>
          <a:off x="1223142" y="2603500"/>
          <a:ext cx="10580902" cy="6075412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2242558"/>
                <a:gridCol w="4169172"/>
                <a:gridCol w="4169172"/>
              </a:tblGrid>
              <a:tr h="867916">
                <a:tc>
                  <a:txBody>
                    <a:bodyPr/>
                    <a:lstStyle/>
                    <a:p>
                      <a:endParaRPr lang="ru-RU" sz="4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&lt; 17 лет (≈14.5)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&gt; 33 лет (</a:t>
                      </a:r>
                      <a:r>
                        <a:rPr lang="en-US" sz="4000">
                          <a:latin typeface="Helvetica Light"/>
                          <a:cs typeface="Helvetica Light"/>
                        </a:rPr>
                        <a:t>≈</a:t>
                      </a:r>
                      <a:r>
                        <a:rPr lang="en-US" sz="4000" baseline="0">
                          <a:latin typeface="Helvetica Light"/>
                          <a:cs typeface="Helvetica Light"/>
                        </a:rPr>
                        <a:t> 50.5)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Знаю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Говорю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+mn-lt"/>
                          <a:cs typeface="+mn-cs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28%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Устар.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+mn-lt"/>
                          <a:cs typeface="+mn-cs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Уходящ.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86%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Нейтр.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14%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Новое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+mn-lt"/>
                          <a:cs typeface="+mn-cs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43%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668613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бакалея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3004800" cy="58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бакалея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/>
              <a:t>Даль: </a:t>
            </a:r>
            <a:r>
              <a:rPr lang="ru-RU"/>
              <a:t>Сухие плоды: изюм, чернослив, финики, смоква, орехи, варенья, мед, патока и пр., тут же разумеют: сыры, сельди, балык, икру, иногда и вина</a:t>
            </a:r>
          </a:p>
          <a:p>
            <a:pPr marL="0" indent="0">
              <a:buNone/>
            </a:pPr>
            <a:r>
              <a:rPr lang="ru-RU" b="1"/>
              <a:t>Ожегов: </a:t>
            </a:r>
            <a:r>
              <a:rPr lang="ru-RU"/>
              <a:t>1. Сухие съестные товары (чай, сахар, кофе, мука, крупа, перец, пряности и т. п.). 2. Магазин, торгующий такими товарами (</a:t>
            </a:r>
            <a:r>
              <a:rPr lang="ru-RU" i="1"/>
              <a:t>разг.</a:t>
            </a:r>
            <a:r>
              <a:rPr lang="ru-RU"/>
              <a:t>).</a:t>
            </a:r>
          </a:p>
          <a:p>
            <a:pPr marL="0" indent="0">
              <a:buNone/>
            </a:pPr>
            <a:r>
              <a:rPr lang="ru-RU" b="1"/>
              <a:t>БТС: </a:t>
            </a:r>
            <a:r>
              <a:rPr lang="ru-RU"/>
              <a:t>1. Некоторые (сухие) продовольственные товары (чай, кофе, мука, крупа, пряности и т.п.). </a:t>
            </a:r>
            <a:br>
              <a:rPr lang="ru-RU"/>
            </a:br>
            <a:r>
              <a:rPr lang="ru-RU"/>
              <a:t>2. </a:t>
            </a:r>
            <a:r>
              <a:rPr lang="ru-RU" i="1"/>
              <a:t>Разг.</a:t>
            </a:r>
            <a:r>
              <a:rPr lang="ru-RU"/>
              <a:t> Отдел продовольственного магазина или магазин по продаже таких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2668699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бандюга</a:t>
            </a:r>
            <a:endParaRPr lang="ru-RU" i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69837"/>
              </p:ext>
            </p:extLst>
          </p:nvPr>
        </p:nvGraphicFramePr>
        <p:xfrm>
          <a:off x="1223142" y="2603500"/>
          <a:ext cx="10580902" cy="6075412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2242558"/>
                <a:gridCol w="4169172"/>
                <a:gridCol w="4169172"/>
              </a:tblGrid>
              <a:tr h="867916">
                <a:tc>
                  <a:txBody>
                    <a:bodyPr/>
                    <a:lstStyle/>
                    <a:p>
                      <a:endParaRPr lang="ru-RU" sz="4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&lt; 17 лет (≈14.5)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&gt; 33 лет (</a:t>
                      </a:r>
                      <a:r>
                        <a:rPr lang="en-US" sz="4000">
                          <a:latin typeface="Helvetica Light"/>
                          <a:cs typeface="Helvetica Light"/>
                        </a:rPr>
                        <a:t>≈</a:t>
                      </a:r>
                      <a:r>
                        <a:rPr lang="en-US" sz="4000" baseline="0">
                          <a:latin typeface="Helvetica Light"/>
                          <a:cs typeface="Helvetica Light"/>
                        </a:rPr>
                        <a:t> 50.5)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Знаю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100%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Говорю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+mn-lt"/>
                          <a:cs typeface="+mn-cs"/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14%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Устар.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Уходящ.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Нейтр.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70%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Новое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643624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бандюга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13004800" cy="57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6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втихушку</a:t>
            </a:r>
            <a:endParaRPr lang="ru-RU" i="1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81638"/>
              </p:ext>
            </p:extLst>
          </p:nvPr>
        </p:nvGraphicFramePr>
        <p:xfrm>
          <a:off x="1223142" y="2603500"/>
          <a:ext cx="10580902" cy="6182856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2242558"/>
                <a:gridCol w="4169172"/>
                <a:gridCol w="4169172"/>
              </a:tblGrid>
              <a:tr h="867916">
                <a:tc>
                  <a:txBody>
                    <a:bodyPr/>
                    <a:lstStyle/>
                    <a:p>
                      <a:endParaRPr lang="ru-RU" sz="4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&lt; 17 лет (≈14.5)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latin typeface="Helvetica Light"/>
                          <a:cs typeface="Helvetica Light"/>
                        </a:rPr>
                        <a:t>&gt; 33 лет (</a:t>
                      </a:r>
                      <a:r>
                        <a:rPr lang="en-US" sz="4000">
                          <a:latin typeface="Helvetica Light"/>
                          <a:cs typeface="Helvetica Light"/>
                        </a:rPr>
                        <a:t>≈</a:t>
                      </a:r>
                      <a:r>
                        <a:rPr lang="en-US" sz="4000" baseline="0">
                          <a:latin typeface="Helvetica Light"/>
                          <a:cs typeface="Helvetica Light"/>
                        </a:rPr>
                        <a:t> 50.5)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Знаю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>
                          <a:latin typeface="Helvetica Light"/>
                          <a:cs typeface="Helvetica Light"/>
                        </a:rPr>
                        <a:t>28%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Говорю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+mn-lt"/>
                          <a:cs typeface="+mn-cs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Устар.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Уходящ.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14%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Нейтр.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>
                          <a:latin typeface="Helvetica Light"/>
                          <a:cs typeface="Helvetica Light"/>
                        </a:rPr>
                        <a:t>28%</a:t>
                      </a:r>
                    </a:p>
                  </a:txBody>
                  <a:tcPr/>
                </a:tc>
              </a:tr>
              <a:tr h="867916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latin typeface="Helvetica Light"/>
                          <a:cs typeface="Helvetica Light"/>
                        </a:rPr>
                        <a:t>Новое</a:t>
                      </a:r>
                      <a:endParaRPr lang="ru-RU" sz="4000" b="1">
                        <a:latin typeface="Helvetica Light"/>
                        <a:cs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14%</a:t>
                      </a:r>
                    </a:p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89476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898</Words>
  <Application>Microsoft Macintosh PowerPoint</Application>
  <PresentationFormat>Другой</PresentationFormat>
  <Paragraphs>185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White</vt:lpstr>
      <vt:lpstr>Отцы и дети: сравниваем наши языки</vt:lpstr>
      <vt:lpstr>бабло</vt:lpstr>
      <vt:lpstr>бабло</vt:lpstr>
      <vt:lpstr>бакалея</vt:lpstr>
      <vt:lpstr>бакалея</vt:lpstr>
      <vt:lpstr>бакалея</vt:lpstr>
      <vt:lpstr>бандюга</vt:lpstr>
      <vt:lpstr>бандюга</vt:lpstr>
      <vt:lpstr>втихушку</vt:lpstr>
      <vt:lpstr>Презентация PowerPoint</vt:lpstr>
      <vt:lpstr>втихушку</vt:lpstr>
      <vt:lpstr>втихушку</vt:lpstr>
      <vt:lpstr>загрузить на сайт</vt:lpstr>
      <vt:lpstr>Презентация PowerPoint</vt:lpstr>
      <vt:lpstr>загрузить на…</vt:lpstr>
      <vt:lpstr>загрузить</vt:lpstr>
      <vt:lpstr>неизбывный</vt:lpstr>
      <vt:lpstr>неизбывный</vt:lpstr>
      <vt:lpstr>Презентация PowerPoint</vt:lpstr>
      <vt:lpstr>Презентация PowerPoint</vt:lpstr>
      <vt:lpstr>Один речевой день</vt:lpstr>
      <vt:lpstr>Один речевой день</vt:lpstr>
      <vt:lpstr>Один речевой день: существительные</vt:lpstr>
      <vt:lpstr>по фигу</vt:lpstr>
      <vt:lpstr>по фигу</vt:lpstr>
      <vt:lpstr>ОРД</vt:lpstr>
      <vt:lpstr>ОРД</vt:lpstr>
      <vt:lpstr>Презентация PowerPoint</vt:lpstr>
      <vt:lpstr>«Пионерская правда» 9.12.1960</vt:lpstr>
      <vt:lpstr>На каком языке вы говорите?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Отцы и дети: сравниваем наши языки</dc:title>
  <cp:lastModifiedBy>Boris Iomdin</cp:lastModifiedBy>
  <cp:revision>145</cp:revision>
  <dcterms:modified xsi:type="dcterms:W3CDTF">2015-07-14T13:40:29Z</dcterms:modified>
</cp:coreProperties>
</file>