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2" r:id="rId4"/>
    <p:sldId id="263" r:id="rId5"/>
    <p:sldId id="265" r:id="rId6"/>
    <p:sldId id="264" r:id="rId7"/>
    <p:sldId id="269" r:id="rId8"/>
    <p:sldId id="268" r:id="rId9"/>
    <p:sldId id="266" r:id="rId10"/>
    <p:sldId id="271" r:id="rId11"/>
    <p:sldId id="270" r:id="rId12"/>
    <p:sldId id="276" r:id="rId13"/>
    <p:sldId id="272" r:id="rId14"/>
    <p:sldId id="273" r:id="rId15"/>
    <p:sldId id="274" r:id="rId16"/>
    <p:sldId id="275" r:id="rId17"/>
    <p:sldId id="257" r:id="rId18"/>
    <p:sldId id="258" r:id="rId19"/>
    <p:sldId id="267" r:id="rId20"/>
    <p:sldId id="277" r:id="rId21"/>
    <p:sldId id="278" r:id="rId22"/>
    <p:sldId id="279" r:id="rId2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57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632058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42087" y="9251950"/>
            <a:ext cx="30792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8C3F-A05F-514A-A7D1-D39BE3B2B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200"/>
              </a:spcBef>
              <a:buSzPct val="75000"/>
              <a:buChar char="•"/>
              <a:defRPr sz="3600"/>
            </a:lvl1pPr>
            <a:lvl2pPr marL="889000" indent="-444500" algn="l">
              <a:spcBef>
                <a:spcPts val="4200"/>
              </a:spcBef>
              <a:buSzPct val="75000"/>
              <a:buChar char="•"/>
              <a:defRPr sz="3600"/>
            </a:lvl2pPr>
            <a:lvl3pPr marL="1333500" indent="-444500" algn="l">
              <a:spcBef>
                <a:spcPts val="4200"/>
              </a:spcBef>
              <a:buSzPct val="75000"/>
              <a:buChar char="•"/>
              <a:defRPr sz="3600"/>
            </a:lvl3pPr>
            <a:lvl4pPr marL="1778000" indent="-444500" algn="l">
              <a:spcBef>
                <a:spcPts val="4200"/>
              </a:spcBef>
              <a:buSzPct val="75000"/>
              <a:buChar char="•"/>
              <a:defRPr sz="3600"/>
            </a:lvl4pPr>
            <a:lvl5pPr marL="2222500" indent="-444500" algn="l">
              <a:spcBef>
                <a:spcPts val="4200"/>
              </a:spcBef>
              <a:buSzPct val="75000"/>
              <a:buChar char="•"/>
              <a:defRPr sz="3600"/>
            </a:lvl5pPr>
          </a:lstStyle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anchor="ctr"/>
          <a:lstStyle>
            <a:lvl1pPr marL="342900" indent="-342900" algn="l">
              <a:spcBef>
                <a:spcPts val="3200"/>
              </a:spcBef>
              <a:buSzPct val="75000"/>
              <a:buChar char="•"/>
              <a:defRPr sz="2800"/>
            </a:lvl1pPr>
            <a:lvl2pPr marL="685800" indent="-342900" algn="l">
              <a:spcBef>
                <a:spcPts val="3200"/>
              </a:spcBef>
              <a:buSzPct val="75000"/>
              <a:buChar char="•"/>
              <a:defRPr sz="2800"/>
            </a:lvl2pPr>
            <a:lvl3pPr marL="1028700" indent="-342900" algn="l">
              <a:spcBef>
                <a:spcPts val="3200"/>
              </a:spcBef>
              <a:buSzPct val="75000"/>
              <a:buChar char="•"/>
              <a:defRPr sz="2800"/>
            </a:lvl3pPr>
            <a:lvl4pPr marL="1371600" indent="-342900" algn="l">
              <a:spcBef>
                <a:spcPts val="3200"/>
              </a:spcBef>
              <a:buSzPct val="75000"/>
              <a:buChar char="•"/>
              <a:defRPr sz="2800"/>
            </a:lvl4pPr>
            <a:lvl5pPr marL="1714500" indent="-342900" algn="l">
              <a:spcBef>
                <a:spcPts val="3200"/>
              </a:spcBef>
              <a:buSzPct val="75000"/>
              <a:buChar char="•"/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200"/>
              </a:spcBef>
              <a:buSzPct val="75000"/>
              <a:buChar char="•"/>
              <a:defRPr sz="3600"/>
            </a:lvl1pPr>
            <a:lvl2pPr marL="889000" indent="-444500" algn="l">
              <a:spcBef>
                <a:spcPts val="4200"/>
              </a:spcBef>
              <a:buSzPct val="75000"/>
              <a:buChar char="•"/>
              <a:defRPr sz="3600"/>
            </a:lvl2pPr>
            <a:lvl3pPr marL="1333500" indent="-444500" algn="l">
              <a:spcBef>
                <a:spcPts val="4200"/>
              </a:spcBef>
              <a:buSzPct val="75000"/>
              <a:buChar char="•"/>
              <a:defRPr sz="3600"/>
            </a:lvl3pPr>
            <a:lvl4pPr marL="1778000" indent="-444500" algn="l">
              <a:spcBef>
                <a:spcPts val="4200"/>
              </a:spcBef>
              <a:buSzPct val="75000"/>
              <a:buChar char="•"/>
              <a:defRPr sz="3600"/>
            </a:lvl4pPr>
            <a:lvl5pPr marL="2222500" indent="-444500" algn="l">
              <a:spcBef>
                <a:spcPts val="4200"/>
              </a:spcBef>
              <a:buSzPct val="75000"/>
              <a:buChar char="•"/>
              <a:defRPr sz="3600"/>
            </a:lvl5pPr>
          </a:lstStyle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algn="ctr" defTabSz="584200">
        <a:defRPr sz="3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3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3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3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3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3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3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3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32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iomdin@ruslang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 lvl="0">
              <a:defRPr sz="1800"/>
            </a:pPr>
            <a:r>
              <a:rPr sz="7360"/>
              <a:t>Отцы и дети: сравниваем наши языки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641002" y="5054600"/>
            <a:ext cx="11722796" cy="449356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Борис Иомдин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Институт русского языка им. В. В. Виноградова РАН</a:t>
            </a:r>
          </a:p>
          <a:p>
            <a:pPr lvl="0">
              <a:defRPr sz="1800"/>
            </a:pPr>
            <a:r>
              <a:rPr sz="3200"/>
              <a:t>НИУ «Высшая школа экономики»</a:t>
            </a:r>
          </a:p>
          <a:p>
            <a:pPr lvl="0">
              <a:defRPr sz="1800"/>
            </a:pPr>
            <a:r>
              <a:rPr sz="3200"/>
              <a:t>Школа анализа данных Яндекса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 u="sng">
                <a:hlinkClick r:id="rId2"/>
              </a:rPr>
              <a:t>iomdin@ruslang.ru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нежели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9821"/>
            <a:ext cx="13004800" cy="58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914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опрятность</a:t>
            </a: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8274"/>
            <a:ext cx="13004800" cy="58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40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прислуга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00"/>
            <a:ext cx="13004800" cy="58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284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тащут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3927"/>
            <a:ext cx="13004800" cy="492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96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битки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00"/>
            <a:ext cx="13004800" cy="59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536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НКРЯ, 1915-1965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00"/>
            <a:ext cx="12978364" cy="418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098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НКРЯ, 1966-2015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9012"/>
            <a:ext cx="13119686" cy="27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97179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«Пионерская правда» </a:t>
            </a:r>
            <a:r>
              <a:rPr sz="6600"/>
              <a:t>9.12.1960</a:t>
            </a:r>
          </a:p>
        </p:txBody>
      </p:sp>
      <p:pic>
        <p:nvPicPr>
          <p:cNvPr id="4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7010" y="2689785"/>
            <a:ext cx="8002090" cy="6841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На каком языке вы говорите?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514095">
              <a:spcBef>
                <a:spcPts val="3600"/>
              </a:spcBef>
              <a:buSzTx/>
              <a:buNone/>
              <a:defRPr sz="1800"/>
            </a:pPr>
            <a:r>
              <a:rPr sz="3168"/>
              <a:t>Есть у меня давний приятель — ученик седьмого класса Коля Романов. Попросил я однажды Колю припаять к одной радиодетали проводничок. Повертел он в руках детальку и сказал:</a:t>
            </a:r>
          </a:p>
          <a:p>
            <a:pPr marL="0" lvl="0" indent="0" defTabSz="514095">
              <a:spcBef>
                <a:spcPts val="3600"/>
              </a:spcBef>
              <a:buSzTx/>
              <a:buNone/>
              <a:defRPr sz="1800"/>
            </a:pPr>
            <a:r>
              <a:rPr sz="3168"/>
              <a:t>— Врежем. Это нам раз плюнуть через левое плечо.</a:t>
            </a:r>
          </a:p>
          <a:p>
            <a:pPr marL="0" lvl="0" indent="0" defTabSz="514095">
              <a:spcBef>
                <a:spcPts val="3600"/>
              </a:spcBef>
              <a:buSzTx/>
              <a:buNone/>
              <a:defRPr sz="1800"/>
            </a:pPr>
            <a:r>
              <a:rPr sz="3168"/>
              <a:t>В это время мать Коли попросила его сходить в магазин. Мальчик ответил ей теми же словами, что и мне. Меня возмутили Колины «врежем» и «раз плюнуть», его скверный, убогий язык. И когда я ему сказал: «Разве так говорят?», он ответил: «А я в писатели не собираюсь…»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Вконтакте, 8.07.2015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/>
              <a:t>Господа! Мы тут никак не найдем идеального стажера, так что если кому-то нужна работа, то налетайте). Работа связана с продажами (холодные звонки, вот это все), но продавать надо не фигню какую-нибудь, а продукты компании Томсон Рейтер, всяким крутым чувакам (чем компания занимается, можете глянуть на сайте http://thomsonreuters.ru/). Стажировка надолго, с перспективой постоянного трудоустройства, когда закончите учиться. В идеале от вас требуется уметь продавать и иметь знания в области экономики и финансов. Ну и английский, само собой) За подробностями в личку! А, ну и еще. Офис на Кузнецком мосту, в офисе есть чайкофепеченьки, и вообще там здорово)</a:t>
            </a:r>
          </a:p>
        </p:txBody>
      </p:sp>
    </p:spTree>
    <p:extLst>
      <p:ext uri="{BB962C8B-B14F-4D97-AF65-F5344CB8AC3E}">
        <p14:creationId xmlns:p14="http://schemas.microsoft.com/office/powerpoint/2010/main" val="24515505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07" y="1142382"/>
            <a:ext cx="9413122" cy="762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12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фигня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2254"/>
            <a:ext cx="13004800" cy="59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615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чувак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3270"/>
            <a:ext cx="13004800" cy="59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387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Вот это все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/>
              <a:t>пока</a:t>
            </a:r>
          </a:p>
        </p:txBody>
      </p:sp>
    </p:spTree>
    <p:extLst>
      <p:ext uri="{BB962C8B-B14F-4D97-AF65-F5344CB8AC3E}">
        <p14:creationId xmlns:p14="http://schemas.microsoft.com/office/powerpoint/2010/main" val="20066404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6800">
                <a:latin typeface="Helvetica Light"/>
                <a:cs typeface="Helvetica Light"/>
              </a:rPr>
              <a:t>Словарь неправильностей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9517"/>
            <a:ext cx="7285850" cy="65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" y="6949341"/>
            <a:ext cx="7507110" cy="70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9" y="4513548"/>
            <a:ext cx="7534408" cy="713786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96971"/>
            <a:ext cx="12011490" cy="712546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2" y="2155798"/>
            <a:ext cx="12973398" cy="21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456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/>
              <a:t>Что такое </a:t>
            </a:r>
            <a:r>
              <a:rPr lang="ru-RU" i="1"/>
              <a:t>обыденный</a:t>
            </a:r>
            <a:r>
              <a:rPr lang="ru-RU"/>
              <a:t>?</a:t>
            </a:r>
            <a:endParaRPr lang="ru-RU">
              <a:latin typeface="Calibri" charset="0"/>
            </a:endParaRPr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5" y="2481633"/>
            <a:ext cx="11413066" cy="60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5563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НКРЯ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/>
              <a:t>Так тщися, чтобы тебе малыя дела </a:t>
            </a:r>
            <a:r>
              <a:rPr lang="ru-RU" b="1" i="1"/>
              <a:t>обыденно</a:t>
            </a:r>
            <a:r>
              <a:rPr lang="ru-RU" i="1"/>
              <a:t> вершить; а буде за чем не мочно одним днем вершить, то болши бы трех дней челобитчик в малом деле не волочился; а и болшие дела болши бы месяца отнюд не волочились. </a:t>
            </a:r>
            <a:br>
              <a:rPr lang="ru-RU" i="1"/>
            </a:br>
            <a:r>
              <a:rPr lang="ru-RU"/>
              <a:t>[И. Т. Посошков. Завещание отеческое к сыну своему… (1718-1725)]</a:t>
            </a:r>
          </a:p>
        </p:txBody>
      </p:sp>
    </p:spTree>
    <p:extLst>
      <p:ext uri="{BB962C8B-B14F-4D97-AF65-F5344CB8AC3E}">
        <p14:creationId xmlns:p14="http://schemas.microsoft.com/office/powerpoint/2010/main" val="17478454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НКРЯ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/>
              <a:t>Сколько вещей простых, </a:t>
            </a:r>
            <a:r>
              <a:rPr lang="ru-RU" b="1" i="1"/>
              <a:t>обыденных</a:t>
            </a:r>
            <a:r>
              <a:rPr lang="ru-RU" i="1"/>
              <a:t>, на которые я прежде вовсе не смотрела, заставляют меня теперь думать. </a:t>
            </a:r>
            <a:r>
              <a:rPr lang="ru-RU"/>
              <a:t>[А. И. Герцен. Кто виноват? (1841-1846)] </a:t>
            </a:r>
          </a:p>
          <a:p>
            <a:pPr marL="0" indent="0">
              <a:buNone/>
            </a:pPr>
            <a:r>
              <a:rPr lang="ru-RU" i="1"/>
              <a:t>Друга, а может быть и брата, с ним больше не было, он исполнил свой долг, удовлетворил влечение сердца и возвратился к своей </a:t>
            </a:r>
            <a:r>
              <a:rPr lang="ru-RU" b="1" i="1"/>
              <a:t>обыденной</a:t>
            </a:r>
            <a:r>
              <a:rPr lang="ru-RU" i="1"/>
              <a:t> жизни.</a:t>
            </a:r>
            <a:br>
              <a:rPr lang="ru-RU" i="1"/>
            </a:br>
            <a:r>
              <a:rPr lang="ru-RU"/>
              <a:t>[А. Д. Салтыков. Письма из Индии (1841)]</a:t>
            </a:r>
          </a:p>
          <a:p>
            <a:pPr marL="0" indent="0">
              <a:buNone/>
            </a:pPr>
            <a:r>
              <a:rPr lang="ru-RU" i="1"/>
              <a:t>Раздумывая об </a:t>
            </a:r>
            <a:r>
              <a:rPr lang="ru-RU" b="1" i="1"/>
              <a:t>обыденном</a:t>
            </a:r>
            <a:r>
              <a:rPr lang="ru-RU" i="1"/>
              <a:t>, житейском, он вспомнил, что ему пора обедать, и, почувствовав, что действительно голоден, зашел в тот же самый трактир, в котором обедал вчера. </a:t>
            </a:r>
            <a:r>
              <a:rPr lang="ru-RU"/>
              <a:t>[Ф. М. Достоевский. Хозяйка (1847)] [омонимия не снята]</a:t>
            </a:r>
          </a:p>
        </p:txBody>
      </p:sp>
    </p:spTree>
    <p:extLst>
      <p:ext uri="{BB962C8B-B14F-4D97-AF65-F5344CB8AC3E}">
        <p14:creationId xmlns:p14="http://schemas.microsoft.com/office/powerpoint/2010/main" val="34115545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355" y="113982"/>
            <a:ext cx="9791700" cy="58674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55" y="5518817"/>
            <a:ext cx="9791700" cy="41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699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004800" cy="96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724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/>
              <a:t>«Дальне-Восточные Известия», 25.07.1918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2460620"/>
            <a:ext cx="7073900" cy="709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45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429</Words>
  <Application>Microsoft Macintosh PowerPoint</Application>
  <PresentationFormat>Другой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White</vt:lpstr>
      <vt:lpstr>Отцы и дети: сравниваем наши языки</vt:lpstr>
      <vt:lpstr>Презентация PowerPoint</vt:lpstr>
      <vt:lpstr>Словарь неправильностей</vt:lpstr>
      <vt:lpstr>Что такое обыденный?</vt:lpstr>
      <vt:lpstr>НКРЯ</vt:lpstr>
      <vt:lpstr>НКРЯ</vt:lpstr>
      <vt:lpstr>Презентация PowerPoint</vt:lpstr>
      <vt:lpstr>Презентация PowerPoint</vt:lpstr>
      <vt:lpstr>«Дальне-Восточные Известия», 25.07.1918</vt:lpstr>
      <vt:lpstr>нежели</vt:lpstr>
      <vt:lpstr>опрятность</vt:lpstr>
      <vt:lpstr>прислуга</vt:lpstr>
      <vt:lpstr>тащут</vt:lpstr>
      <vt:lpstr>битки</vt:lpstr>
      <vt:lpstr>НКРЯ, 1915-1965</vt:lpstr>
      <vt:lpstr>НКРЯ, 1966-2015</vt:lpstr>
      <vt:lpstr>«Пионерская правда» 9.12.1960</vt:lpstr>
      <vt:lpstr>На каком языке вы говорите?</vt:lpstr>
      <vt:lpstr>Вконтакте, 8.07.2015</vt:lpstr>
      <vt:lpstr>фигня</vt:lpstr>
      <vt:lpstr>чувак</vt:lpstr>
      <vt:lpstr>Вот это все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Отцы и дети: сравниваем наши языки</dc:title>
  <cp:lastModifiedBy>Boris Iomdin</cp:lastModifiedBy>
  <cp:revision>37</cp:revision>
  <dcterms:modified xsi:type="dcterms:W3CDTF">2015-07-13T13:29:40Z</dcterms:modified>
</cp:coreProperties>
</file>