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1" r:id="rId2"/>
    <p:sldId id="270" r:id="rId3"/>
    <p:sldId id="286" r:id="rId4"/>
    <p:sldId id="258" r:id="rId5"/>
    <p:sldId id="257" r:id="rId6"/>
    <p:sldId id="259" r:id="rId7"/>
    <p:sldId id="278" r:id="rId8"/>
    <p:sldId id="279" r:id="rId9"/>
    <p:sldId id="280" r:id="rId10"/>
    <p:sldId id="277" r:id="rId11"/>
    <p:sldId id="288" r:id="rId12"/>
    <p:sldId id="281" r:id="rId13"/>
    <p:sldId id="289" r:id="rId14"/>
    <p:sldId id="290" r:id="rId15"/>
    <p:sldId id="284" r:id="rId16"/>
    <p:sldId id="287" r:id="rId17"/>
    <p:sldId id="282" r:id="rId18"/>
    <p:sldId id="291" r:id="rId19"/>
    <p:sldId id="272" r:id="rId20"/>
    <p:sldId id="273" r:id="rId21"/>
    <p:sldId id="274" r:id="rId22"/>
    <p:sldId id="275" r:id="rId23"/>
    <p:sldId id="285" r:id="rId24"/>
    <p:sldId id="267" r:id="rId25"/>
    <p:sldId id="260" r:id="rId26"/>
    <p:sldId id="261" r:id="rId27"/>
    <p:sldId id="264" r:id="rId28"/>
    <p:sldId id="269" r:id="rId29"/>
    <p:sldId id="276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7" autoAdjust="0"/>
  </p:normalViewPr>
  <p:slideViewPr>
    <p:cSldViewPr>
      <p:cViewPr varScale="1">
        <p:scale>
          <a:sx n="58" d="100"/>
          <a:sy n="58" d="100"/>
        </p:scale>
        <p:origin x="-171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0F036A-5B76-49EA-98A1-C728D6E2F6CB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BFB3-2AD1-4FD7-812B-FF81FE85876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9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Про настолки и семинар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131686-B164-4B35-858A-B87C50C8AC75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86178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Или умеешь, или не умеешь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Все молчат, а СПБ команда говорила без звука Р (СПБ – малая отчизна)</a:t>
            </a:r>
          </a:p>
          <a:p>
            <a:r>
              <a:rPr lang="ru-RU" dirty="0" smtClean="0"/>
              <a:t>Или ставить себя в неудобное речевое положение и выпутываться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17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55089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Впечатление от переводчика = впечатление от оратора</a:t>
            </a:r>
          </a:p>
          <a:p>
            <a:r>
              <a:rPr lang="ru-RU" dirty="0" smtClean="0"/>
              <a:t>Обоюдоострый факт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18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016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Почитать новости, знать, что происходит в стране целевого языка</a:t>
            </a:r>
          </a:p>
          <a:p>
            <a:endParaRPr lang="ru-RU" dirty="0" smtClean="0"/>
          </a:p>
          <a:p>
            <a:r>
              <a:rPr lang="ru-RU" dirty="0" smtClean="0"/>
              <a:t>А президента Монголии? А первого космонавта Монголии?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19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68273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Лучшая похвала, когда люди не осознают,</a:t>
            </a:r>
            <a:r>
              <a:rPr lang="ru-RU" baseline="0" dirty="0" smtClean="0"/>
              <a:t> сколько голосов сидело в кабине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20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86876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Жесты тоже не универсальны!</a:t>
            </a:r>
            <a:br>
              <a:rPr lang="ru-RU" dirty="0" smtClean="0"/>
            </a:br>
            <a:r>
              <a:rPr lang="en-US" dirty="0" smtClean="0"/>
              <a:t>pi mal Daumen, </a:t>
            </a:r>
            <a:r>
              <a:rPr lang="ru-RU" dirty="0" smtClean="0"/>
              <a:t>постучать вместо похлопать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21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9810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Можно прийти на завод</a:t>
            </a:r>
            <a:r>
              <a:rPr lang="ru-RU" baseline="0" dirty="0" smtClean="0"/>
              <a:t> и обклеить швейный станок бумажками, но редко выдается возможность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5BEDD-EFBB-40DE-9C42-5E3B458E3F05}" type="slidenum">
              <a:rPr lang="ru-RU" smtClean="0"/>
              <a:t>25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61726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Особенно</a:t>
            </a:r>
            <a:r>
              <a:rPr lang="ru-RU" baseline="0" dirty="0" smtClean="0"/>
              <a:t> чиновники: проговорил 5 минут и ничего не сказал</a:t>
            </a:r>
          </a:p>
          <a:p>
            <a:r>
              <a:rPr lang="ru-RU" baseline="0" dirty="0" smtClean="0"/>
              <a:t>«концепция»</a:t>
            </a:r>
          </a:p>
          <a:p>
            <a:r>
              <a:rPr lang="ru-RU" baseline="0" dirty="0" smtClean="0"/>
              <a:t>Цитирование законов и названий с листа</a:t>
            </a:r>
          </a:p>
          <a:p>
            <a:r>
              <a:rPr lang="ru-RU" baseline="0" dirty="0" smtClean="0"/>
              <a:t>Цитирование стихов</a:t>
            </a:r>
          </a:p>
          <a:p>
            <a:endParaRPr lang="ru-RU" baseline="0" dirty="0" smtClean="0"/>
          </a:p>
          <a:p>
            <a:r>
              <a:rPr lang="ru-RU" baseline="0" dirty="0" smtClean="0"/>
              <a:t>Опасность в том, что могут подумать, что ты плохой переводчик</a:t>
            </a:r>
            <a:br>
              <a:rPr lang="ru-RU" baseline="0" dirty="0" smtClean="0"/>
            </a:br>
            <a:r>
              <a:rPr lang="ru-RU" baseline="0" dirty="0" smtClean="0"/>
              <a:t>если переводчик переводит как-то не так, вслушайтесь – возможно, пургу несет оратор!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5BEDD-EFBB-40DE-9C42-5E3B458E3F05}" type="slidenum">
              <a:rPr lang="ru-RU" smtClean="0"/>
              <a:t>27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90898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Много путаницы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6187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До 35 минут</a:t>
            </a:r>
          </a:p>
          <a:p>
            <a:r>
              <a:rPr lang="ru-RU" dirty="0" smtClean="0"/>
              <a:t>Половина аудитории в любой момент времени сидит в интернете или спит</a:t>
            </a:r>
          </a:p>
          <a:p>
            <a:r>
              <a:rPr lang="ru-RU" dirty="0" smtClean="0"/>
              <a:t>Высший</a:t>
            </a:r>
            <a:r>
              <a:rPr lang="ru-RU" baseline="0" dirty="0" smtClean="0"/>
              <a:t> пилотаж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244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Динамичнее</a:t>
            </a:r>
            <a:br>
              <a:rPr lang="ru-RU" dirty="0" smtClean="0"/>
            </a:br>
            <a:r>
              <a:rPr lang="ru-RU" dirty="0" smtClean="0"/>
              <a:t>речь</a:t>
            </a:r>
            <a:r>
              <a:rPr lang="ru-RU" baseline="0" dirty="0" smtClean="0"/>
              <a:t> более рваная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92443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Память на </a:t>
            </a:r>
            <a:r>
              <a:rPr lang="ru-RU" baseline="0" dirty="0" smtClean="0"/>
              <a:t>3-4 минуты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5906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Переводить</a:t>
            </a:r>
            <a:r>
              <a:rPr lang="ru-RU" baseline="0" dirty="0" smtClean="0"/>
              <a:t> в одиночку – страшный грех штрейкбрехерства, хотя практикуется</a:t>
            </a:r>
            <a:br>
              <a:rPr lang="ru-RU" baseline="0" dirty="0" smtClean="0"/>
            </a:br>
            <a:r>
              <a:rPr lang="ru-RU" baseline="0" dirty="0" smtClean="0"/>
              <a:t>но не верьте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49890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А</a:t>
            </a:r>
            <a:r>
              <a:rPr lang="ru-RU" baseline="0" dirty="0" smtClean="0"/>
              <a:t> в европарламенте цепочки до двух языков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150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Помимо языковых, мы о них и не говорим</a:t>
            </a:r>
          </a:p>
          <a:p>
            <a:endParaRPr lang="ru-RU" dirty="0" smtClean="0"/>
          </a:p>
          <a:p>
            <a:r>
              <a:rPr lang="ru-RU" dirty="0" smtClean="0"/>
              <a:t>Исследование мозга у синхронистов</a:t>
            </a:r>
            <a:r>
              <a:rPr lang="ru-RU" baseline="0" dirty="0" smtClean="0"/>
              <a:t> – клиническая картина шизофрении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28843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Позвольте, это же халява,</a:t>
            </a:r>
            <a:r>
              <a:rPr lang="ru-RU" baseline="0" dirty="0" smtClean="0"/>
              <a:t> если текст есть</a:t>
            </a:r>
          </a:p>
          <a:p>
            <a:endParaRPr lang="ru-RU" baseline="0" dirty="0" smtClean="0"/>
          </a:p>
          <a:p>
            <a:r>
              <a:rPr lang="ru-RU" baseline="0" dirty="0" smtClean="0"/>
              <a:t>Чем больше материалов, тем лучше</a:t>
            </a:r>
          </a:p>
          <a:p>
            <a:r>
              <a:rPr lang="ru-RU" baseline="0" dirty="0" smtClean="0"/>
              <a:t>Про терминологию уже говорили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CBFB3-2AD1-4FD7-812B-FF81FE858769}" type="slidenum">
              <a:rPr lang="ru-RU" smtClean="0"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1835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453101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9822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676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78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8992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517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3298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5257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096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23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2740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799017-A632-4769-A045-0DE2989B52E7}" type="datetimeFigureOut">
              <a:rPr lang="ru-RU" smtClean="0"/>
              <a:t>15.07.2015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C6A7E-DEA7-45F1-8A8F-AACDCEA7E126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31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vk.com/id182" TargetMode="External"/><Relationship Id="rId2" Type="http://schemas.openxmlformats.org/officeDocument/2006/relationships/hyperlink" Target="mailto:nikolay@perevedite.i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2" descr="P:\_\Lecture\beware_of_safet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38" y="6271"/>
            <a:ext cx="8604448" cy="5678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1"/>
          <p:cNvSpPr txBox="1">
            <a:spLocks/>
          </p:cNvSpPr>
          <p:nvPr/>
        </p:nvSpPr>
        <p:spPr>
          <a:xfrm>
            <a:off x="760040" y="551723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dirty="0" smtClean="0"/>
              <a:t>Письменный, последовательный и синхронный перевод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103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Синхронный перевод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звукоизолированная </a:t>
            </a:r>
            <a:r>
              <a:rPr lang="ru-RU" dirty="0"/>
              <a:t>кабина</a:t>
            </a:r>
            <a:br>
              <a:rPr lang="ru-RU" dirty="0"/>
            </a:br>
            <a:r>
              <a:rPr lang="ru-RU" dirty="0"/>
              <a:t>два-три </a:t>
            </a:r>
            <a:r>
              <a:rPr lang="ru-RU" dirty="0" smtClean="0"/>
              <a:t>человека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скорее крупные конференции</a:t>
            </a:r>
          </a:p>
          <a:p>
            <a:endParaRPr lang="ru-RU" dirty="0"/>
          </a:p>
          <a:p>
            <a:r>
              <a:rPr lang="ru-RU" dirty="0" smtClean="0"/>
              <a:t>переводчик слышит оратора в наушниках, «отпускает» оратора на несколько секунд вперед и производит в микрофон текст на целевом языке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7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Направление перевода </a:t>
            </a:r>
            <a:br>
              <a:rPr lang="ru-RU" dirty="0" smtClean="0"/>
            </a:br>
            <a:r>
              <a:rPr lang="ru-RU" dirty="0" smtClean="0"/>
              <a:t>при синхроне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Языковая пара: целевой язык и канал переключается в зависимости от языка оратора</a:t>
            </a:r>
          </a:p>
          <a:p>
            <a:r>
              <a:rPr lang="ru-RU" dirty="0" smtClean="0"/>
              <a:t>А если несколько рабочих языков?</a:t>
            </a:r>
          </a:p>
          <a:p>
            <a:r>
              <a:rPr lang="ru-RU" dirty="0" smtClean="0"/>
              <a:t>=</a:t>
            </a:r>
            <a:r>
              <a:rPr lang="en-US" dirty="0" smtClean="0"/>
              <a:t>&gt; </a:t>
            </a:r>
            <a:r>
              <a:rPr lang="de-DE" dirty="0" smtClean="0"/>
              <a:t>relay!</a:t>
            </a:r>
          </a:p>
          <a:p>
            <a:r>
              <a:rPr lang="en-US" dirty="0" smtClean="0"/>
              <a:t>FRA ↔ DEU </a:t>
            </a:r>
            <a:r>
              <a:rPr lang="en-US" dirty="0"/>
              <a:t>↔</a:t>
            </a:r>
            <a:r>
              <a:rPr lang="en-US" dirty="0" smtClean="0"/>
              <a:t> RUS: </a:t>
            </a:r>
          </a:p>
          <a:p>
            <a:pPr lvl="1"/>
            <a:r>
              <a:rPr lang="en-US" dirty="0" smtClean="0"/>
              <a:t>2 </a:t>
            </a:r>
            <a:r>
              <a:rPr lang="ru-RU" dirty="0" smtClean="0"/>
              <a:t>кабины</a:t>
            </a:r>
            <a:r>
              <a:rPr lang="en-US" dirty="0"/>
              <a:t>:</a:t>
            </a:r>
            <a:r>
              <a:rPr lang="en-US" dirty="0" smtClean="0"/>
              <a:t> </a:t>
            </a:r>
            <a:r>
              <a:rPr lang="de-DE" dirty="0" smtClean="0"/>
              <a:t>DEU</a:t>
            </a:r>
            <a:r>
              <a:rPr lang="ru-RU" dirty="0" smtClean="0"/>
              <a:t> </a:t>
            </a:r>
            <a:r>
              <a:rPr lang="en-US" dirty="0" smtClean="0"/>
              <a:t>↔</a:t>
            </a:r>
            <a:r>
              <a:rPr lang="ru-RU" dirty="0" smtClean="0"/>
              <a:t> </a:t>
            </a:r>
            <a:r>
              <a:rPr lang="en-US" dirty="0" smtClean="0"/>
              <a:t>RUS </a:t>
            </a:r>
            <a:r>
              <a:rPr lang="ru-RU" dirty="0" smtClean="0"/>
              <a:t>и </a:t>
            </a:r>
            <a:r>
              <a:rPr lang="en-US" dirty="0" smtClean="0"/>
              <a:t>FRA</a:t>
            </a:r>
            <a:r>
              <a:rPr lang="ru-RU" dirty="0" smtClean="0"/>
              <a:t> </a:t>
            </a:r>
            <a:r>
              <a:rPr lang="en-US" dirty="0" smtClean="0"/>
              <a:t>↔</a:t>
            </a:r>
            <a:r>
              <a:rPr lang="ru-RU" dirty="0" smtClean="0"/>
              <a:t> </a:t>
            </a:r>
            <a:r>
              <a:rPr lang="en-US" dirty="0" smtClean="0"/>
              <a:t>RUS</a:t>
            </a:r>
          </a:p>
          <a:p>
            <a:pPr lvl="1"/>
            <a:r>
              <a:rPr lang="en-US" dirty="0" smtClean="0"/>
              <a:t>c</a:t>
            </a:r>
            <a:r>
              <a:rPr lang="ru-RU" dirty="0" smtClean="0"/>
              <a:t>пикер </a:t>
            </a:r>
            <a:r>
              <a:rPr lang="en-US" dirty="0" smtClean="0"/>
              <a:t>FRA: FRA</a:t>
            </a:r>
            <a:r>
              <a:rPr lang="ru-RU" dirty="0" smtClean="0"/>
              <a:t> </a:t>
            </a:r>
            <a:r>
              <a:rPr lang="en-US" dirty="0" smtClean="0"/>
              <a:t>↔</a:t>
            </a:r>
            <a:r>
              <a:rPr lang="ru-RU" dirty="0" smtClean="0"/>
              <a:t> </a:t>
            </a:r>
            <a:r>
              <a:rPr lang="en-US" dirty="0" smtClean="0"/>
              <a:t>RUS, RUS</a:t>
            </a:r>
            <a:r>
              <a:rPr lang="ru-RU" dirty="0" smtClean="0"/>
              <a:t> </a:t>
            </a:r>
            <a:r>
              <a:rPr lang="en-US" dirty="0" smtClean="0"/>
              <a:t>↔</a:t>
            </a:r>
            <a:r>
              <a:rPr lang="ru-RU" dirty="0" smtClean="0"/>
              <a:t> </a:t>
            </a:r>
            <a:r>
              <a:rPr lang="en-US" dirty="0" smtClean="0"/>
              <a:t>DEU</a:t>
            </a:r>
          </a:p>
          <a:p>
            <a:pPr lvl="1"/>
            <a:r>
              <a:rPr lang="en-US" dirty="0"/>
              <a:t>c</a:t>
            </a:r>
            <a:r>
              <a:rPr lang="ru-RU" dirty="0" smtClean="0"/>
              <a:t>пикер </a:t>
            </a:r>
            <a:r>
              <a:rPr lang="en-US" dirty="0" smtClean="0"/>
              <a:t>DEU: DEU</a:t>
            </a:r>
            <a:r>
              <a:rPr lang="ru-RU" dirty="0" smtClean="0"/>
              <a:t> </a:t>
            </a:r>
            <a:r>
              <a:rPr lang="en-US" dirty="0" smtClean="0"/>
              <a:t>↔</a:t>
            </a:r>
            <a:r>
              <a:rPr lang="ru-RU" dirty="0" smtClean="0"/>
              <a:t> </a:t>
            </a:r>
            <a:r>
              <a:rPr lang="en-US" dirty="0" smtClean="0"/>
              <a:t>RUS, RUS</a:t>
            </a:r>
            <a:r>
              <a:rPr lang="ru-RU" dirty="0" smtClean="0"/>
              <a:t> </a:t>
            </a:r>
            <a:r>
              <a:rPr lang="en-US" dirty="0" smtClean="0"/>
              <a:t>↔</a:t>
            </a:r>
            <a:r>
              <a:rPr lang="ru-RU" dirty="0" smtClean="0"/>
              <a:t> </a:t>
            </a:r>
            <a:r>
              <a:rPr lang="en-US" dirty="0" smtClean="0"/>
              <a:t>FRA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991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Навыки для</a:t>
            </a:r>
            <a:br>
              <a:rPr lang="ru-RU" dirty="0"/>
            </a:br>
            <a:r>
              <a:rPr lang="ru-RU" dirty="0" smtClean="0"/>
              <a:t>синхронного перевода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подготовка!!!</a:t>
            </a:r>
            <a:br>
              <a:rPr lang="ru-RU" dirty="0" smtClean="0"/>
            </a:br>
            <a:r>
              <a:rPr lang="ru-RU" dirty="0" smtClean="0"/>
              <a:t>(имена, названия, сокращения)</a:t>
            </a:r>
          </a:p>
          <a:p>
            <a:r>
              <a:rPr lang="ru-RU" dirty="0" smtClean="0"/>
              <a:t>умение использовать </a:t>
            </a:r>
            <a:br>
              <a:rPr lang="ru-RU" dirty="0" smtClean="0"/>
            </a:br>
            <a:r>
              <a:rPr lang="ru-RU" dirty="0" smtClean="0"/>
              <a:t>весь доступный контекст</a:t>
            </a:r>
            <a:br>
              <a:rPr lang="ru-RU" dirty="0" smtClean="0"/>
            </a:br>
            <a:r>
              <a:rPr lang="ru-RU" dirty="0" smtClean="0"/>
              <a:t>(пожалуйста, не стойте перед кабиной!)</a:t>
            </a:r>
          </a:p>
          <a:p>
            <a:r>
              <a:rPr lang="ru-RU" dirty="0" smtClean="0"/>
              <a:t>оперативная память: </a:t>
            </a:r>
            <a:r>
              <a:rPr lang="en-US" dirty="0" smtClean="0"/>
              <a:t>FIFO</a:t>
            </a:r>
            <a:endParaRPr lang="ru-RU" dirty="0" smtClean="0"/>
          </a:p>
          <a:p>
            <a:r>
              <a:rPr lang="ru-RU" dirty="0" smtClean="0"/>
              <a:t>больше стресса, больше веселья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3446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Самое главное, что нужно знать </a:t>
            </a:r>
            <a:br>
              <a:rPr lang="ru-RU" dirty="0" smtClean="0"/>
            </a:br>
            <a:r>
              <a:rPr lang="ru-RU" dirty="0" smtClean="0"/>
              <a:t>о синхронном переводе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допустимая потеря информации: 40 %</a:t>
            </a:r>
            <a:br>
              <a:rPr lang="ru-RU" dirty="0" smtClean="0"/>
            </a:br>
            <a:r>
              <a:rPr lang="ru-RU" dirty="0" smtClean="0"/>
              <a:t>(сорок процентов – это почти половина)</a:t>
            </a:r>
          </a:p>
          <a:p>
            <a:endParaRPr lang="ru-RU" dirty="0"/>
          </a:p>
          <a:p>
            <a:r>
              <a:rPr lang="ru-RU" dirty="0" smtClean="0"/>
              <a:t>К конференции должен готовиться не только переводчик, но и выступающий:</a:t>
            </a:r>
          </a:p>
          <a:p>
            <a:pPr lvl="1"/>
            <a:r>
              <a:rPr lang="ru-RU" dirty="0" smtClean="0"/>
              <a:t>не спешить («У вас осталось 2 минуты!»)</a:t>
            </a:r>
          </a:p>
          <a:p>
            <a:pPr lvl="1"/>
            <a:r>
              <a:rPr lang="ru-RU" dirty="0" smtClean="0"/>
              <a:t>не говорить на незнакомом языке</a:t>
            </a:r>
          </a:p>
          <a:p>
            <a:pPr lvl="1"/>
            <a:r>
              <a:rPr lang="ru-RU" dirty="0" smtClean="0"/>
              <a:t>не читать с листа</a:t>
            </a:r>
          </a:p>
          <a:p>
            <a:pPr lvl="1"/>
            <a:r>
              <a:rPr lang="ru-RU" dirty="0" smtClean="0"/>
              <a:t>не злоупотреблять цитатами, латынью, стихами</a:t>
            </a:r>
          </a:p>
          <a:p>
            <a:pPr lvl="1"/>
            <a:r>
              <a:rPr lang="ru-RU" dirty="0" smtClean="0"/>
              <a:t>предоставить организаторам презентацию заранее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052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«Зачитать с листа я тоже смогу!»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 факт </a:t>
            </a:r>
            <a:r>
              <a:rPr lang="ru-RU" dirty="0" smtClean="0">
                <a:sym typeface="Wingdings" panose="05000000000000000000" pitchFamily="2" charset="2"/>
              </a:rPr>
              <a:t></a:t>
            </a:r>
          </a:p>
          <a:p>
            <a:endParaRPr lang="ru-RU" dirty="0" smtClean="0">
              <a:sym typeface="Wingdings" panose="05000000000000000000" pitchFamily="2" charset="2"/>
            </a:endParaRPr>
          </a:p>
          <a:p>
            <a:r>
              <a:rPr lang="ru-RU" dirty="0" smtClean="0">
                <a:sym typeface="Wingdings" panose="05000000000000000000" pitchFamily="2" charset="2"/>
              </a:rPr>
              <a:t>Может ли переводчик знать о новом открытии докладчика?</a:t>
            </a:r>
          </a:p>
          <a:p>
            <a:r>
              <a:rPr lang="ru-RU" dirty="0" smtClean="0">
                <a:sym typeface="Wingdings" panose="05000000000000000000" pitchFamily="2" charset="2"/>
              </a:rPr>
              <a:t>Бывают ли хирурги-синхронисты?</a:t>
            </a:r>
          </a:p>
          <a:p>
            <a:r>
              <a:rPr lang="ru-RU" dirty="0" smtClean="0">
                <a:sym typeface="Wingdings" panose="05000000000000000000" pitchFamily="2" charset="2"/>
              </a:rPr>
              <a:t>Знает ли переводчик все стихи мира на целевом языке?</a:t>
            </a:r>
          </a:p>
          <a:p>
            <a:endParaRPr lang="ru-RU" dirty="0" smtClean="0">
              <a:sym typeface="Wingdings" panose="05000000000000000000" pitchFamily="2" charset="2"/>
            </a:endParaRPr>
          </a:p>
          <a:p>
            <a:r>
              <a:rPr lang="ru-RU" dirty="0" smtClean="0">
                <a:sym typeface="Wingdings" panose="05000000000000000000" pitchFamily="2" charset="2"/>
              </a:rPr>
              <a:t>официальные мероприятия: всегда 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871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делать, если…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…не понял слова?</a:t>
            </a:r>
          </a:p>
          <a:p>
            <a:r>
              <a:rPr lang="ru-RU" dirty="0" smtClean="0"/>
              <a:t>…слово не приходит в голову?</a:t>
            </a:r>
          </a:p>
          <a:p>
            <a:r>
              <a:rPr lang="ru-RU" dirty="0" smtClean="0"/>
              <a:t>…оратор говорит с жутким акцентом?</a:t>
            </a:r>
          </a:p>
          <a:p>
            <a:r>
              <a:rPr lang="ru-RU" dirty="0" smtClean="0"/>
              <a:t>…оратор спешит?</a:t>
            </a:r>
          </a:p>
          <a:p>
            <a:r>
              <a:rPr lang="ru-RU" dirty="0" smtClean="0"/>
              <a:t>…оратор говорит не в микрофон?</a:t>
            </a:r>
          </a:p>
          <a:p>
            <a:r>
              <a:rPr lang="ru-RU" dirty="0" smtClean="0"/>
              <a:t>…оратор шутит?</a:t>
            </a:r>
          </a:p>
          <a:p>
            <a:r>
              <a:rPr lang="ru-RU" dirty="0" smtClean="0"/>
              <a:t>…оратор читает стихи?</a:t>
            </a:r>
          </a:p>
        </p:txBody>
      </p:sp>
    </p:spTree>
    <p:extLst>
      <p:ext uri="{BB962C8B-B14F-4D97-AF65-F5344CB8AC3E}">
        <p14:creationId xmlns:p14="http://schemas.microsoft.com/office/powerpoint/2010/main" val="1563950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Кто эти люди?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 двое-трое</a:t>
            </a:r>
          </a:p>
          <a:p>
            <a:r>
              <a:rPr lang="ru-RU" dirty="0" smtClean="0"/>
              <a:t>достаточно мужская профессия</a:t>
            </a:r>
          </a:p>
          <a:p>
            <a:r>
              <a:rPr lang="ru-RU" dirty="0" smtClean="0"/>
              <a:t>Билингвальность скорее мешает, чем помогает.</a:t>
            </a:r>
            <a:br>
              <a:rPr lang="ru-RU" dirty="0" smtClean="0"/>
            </a:br>
            <a:r>
              <a:rPr lang="ru-RU" dirty="0" smtClean="0"/>
              <a:t>(языковая интерференция)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67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тренироваться?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Вариться в языковой среде и думать быстро</a:t>
            </a:r>
          </a:p>
          <a:p>
            <a:r>
              <a:rPr lang="ru-RU" dirty="0" smtClean="0"/>
              <a:t>Самостоятельная тренировка с отработкой особенностей целевого языка (порядок слов, числительные, относительная длина, отдельные трудности)</a:t>
            </a:r>
          </a:p>
          <a:p>
            <a:r>
              <a:rPr lang="ru-RU" dirty="0" smtClean="0"/>
              <a:t>Языковые игры: умышленное неудобство</a:t>
            </a:r>
          </a:p>
          <a:p>
            <a:endParaRPr lang="ru-RU" dirty="0" smtClean="0"/>
          </a:p>
          <a:p>
            <a:r>
              <a:rPr lang="ru-RU" dirty="0" smtClean="0"/>
              <a:t>(а потом то же самое, но на иностранном)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58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Из-за чего весь сыр-бор?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Переводчик – главный человек на мероприятии.</a:t>
            </a:r>
          </a:p>
          <a:p>
            <a:r>
              <a:rPr lang="ru-RU" dirty="0"/>
              <a:t>Переводчик говорит больше </a:t>
            </a:r>
            <a:r>
              <a:rPr lang="ru-RU" dirty="0" smtClean="0"/>
              <a:t>всех.</a:t>
            </a:r>
          </a:p>
          <a:p>
            <a:r>
              <a:rPr lang="ru-RU" dirty="0" smtClean="0"/>
              <a:t>Впечатление от переводчика = впечатление от оратора</a:t>
            </a:r>
            <a:endParaRPr lang="ru-RU" dirty="0"/>
          </a:p>
          <a:p>
            <a:r>
              <a:rPr lang="ru-RU" dirty="0"/>
              <a:t>«Без меня ничего не начнётся!»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327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Переводчик должен быть любопытным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Кем работает Дмитрий Медведев?</a:t>
            </a:r>
          </a:p>
          <a:p>
            <a:r>
              <a:rPr lang="ru-RU" dirty="0" smtClean="0"/>
              <a:t>Что </a:t>
            </a:r>
            <a:r>
              <a:rPr lang="ru-RU" dirty="0"/>
              <a:t>такое «голова и плечи</a:t>
            </a:r>
            <a:r>
              <a:rPr lang="ru-RU" dirty="0" smtClean="0"/>
              <a:t>» в финансах?</a:t>
            </a:r>
            <a:endParaRPr lang="en-US" dirty="0"/>
          </a:p>
          <a:p>
            <a:r>
              <a:rPr lang="ru-RU" dirty="0"/>
              <a:t>Кто по национальности наш министр обороны</a:t>
            </a:r>
            <a:r>
              <a:rPr lang="ru-RU" dirty="0" smtClean="0"/>
              <a:t>?</a:t>
            </a:r>
          </a:p>
          <a:p>
            <a:r>
              <a:rPr lang="ru-RU" dirty="0"/>
              <a:t>Как зовут президента Туркменистана?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5675" y="5073664"/>
            <a:ext cx="1838325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0035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Упражнение для закрепления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Dear %username%,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thank you for your purchase on %sitename%!</a:t>
            </a:r>
            <a:br>
              <a:rPr lang="en-US" dirty="0" smtClean="0"/>
            </a:br>
            <a:r>
              <a:rPr lang="en-US" dirty="0" smtClean="0"/>
              <a:t>(%itemcount% items have || </a:t>
            </a:r>
            <a:r>
              <a:rPr lang="en-US" dirty="0"/>
              <a:t>%itemcount% </a:t>
            </a:r>
            <a:r>
              <a:rPr lang="en-US" dirty="0" smtClean="0"/>
              <a:t>item has) been shipped successfully.</a:t>
            </a:r>
          </a:p>
          <a:p>
            <a:endParaRPr lang="en-US" dirty="0"/>
          </a:p>
          <a:p>
            <a:r>
              <a:rPr lang="en-US" dirty="0"/>
              <a:t>Dear John,</a:t>
            </a:r>
            <a:br>
              <a:rPr lang="en-US" dirty="0"/>
            </a:br>
            <a:r>
              <a:rPr lang="en-US" dirty="0"/>
              <a:t>thank you for your purchase on </a:t>
            </a:r>
            <a:r>
              <a:rPr lang="en-US" dirty="0" smtClean="0"/>
              <a:t>Ebay!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4 </a:t>
            </a:r>
            <a:r>
              <a:rPr lang="en-US" dirty="0"/>
              <a:t>items have </a:t>
            </a:r>
            <a:r>
              <a:rPr lang="en-US" dirty="0" smtClean="0"/>
              <a:t>been </a:t>
            </a:r>
            <a:r>
              <a:rPr lang="en-US" dirty="0"/>
              <a:t>shipped successfully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ru-RU" dirty="0" smtClean="0"/>
              <a:t>или </a:t>
            </a:r>
            <a:br>
              <a:rPr lang="ru-RU" dirty="0" smtClean="0"/>
            </a:br>
            <a:r>
              <a:rPr lang="ru-RU" dirty="0" smtClean="0"/>
              <a:t>1 </a:t>
            </a:r>
            <a:r>
              <a:rPr lang="en-US" dirty="0" smtClean="0"/>
              <a:t>item has been </a:t>
            </a:r>
            <a:r>
              <a:rPr lang="en-US" dirty="0"/>
              <a:t>shipped successfully.</a:t>
            </a:r>
            <a:endParaRPr lang="ru-RU" dirty="0"/>
          </a:p>
          <a:p>
            <a:endParaRPr lang="en-US" dirty="0" smtClean="0"/>
          </a:p>
          <a:p>
            <a:endParaRPr lang="en-US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613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Переводчик должен быть незаметным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Переводчик не выделяется </a:t>
            </a:r>
            <a:br>
              <a:rPr lang="ru-RU" dirty="0" smtClean="0"/>
            </a:br>
            <a:r>
              <a:rPr lang="ru-RU" dirty="0" smtClean="0"/>
              <a:t>(одеждой, голосом, поведением)</a:t>
            </a:r>
            <a:endParaRPr lang="en-US" dirty="0" smtClean="0"/>
          </a:p>
          <a:p>
            <a:r>
              <a:rPr lang="ru-RU" dirty="0" smtClean="0"/>
              <a:t>Присутствие переводчика </a:t>
            </a:r>
            <a:br>
              <a:rPr lang="ru-RU" dirty="0" smtClean="0"/>
            </a:br>
            <a:r>
              <a:rPr lang="ru-RU" dirty="0" smtClean="0"/>
              <a:t>должно быть незаметным</a:t>
            </a:r>
          </a:p>
          <a:p>
            <a:r>
              <a:rPr lang="ru-RU" dirty="0" smtClean="0"/>
              <a:t>Посредник </a:t>
            </a:r>
            <a:endParaRPr lang="ru-RU" dirty="0"/>
          </a:p>
          <a:p>
            <a:pPr lvl="1"/>
            <a:r>
              <a:rPr lang="ru-RU" dirty="0" smtClean="0"/>
              <a:t>без лишних эмоций</a:t>
            </a:r>
          </a:p>
          <a:p>
            <a:pPr lvl="1"/>
            <a:r>
              <a:rPr lang="ru-RU" dirty="0" smtClean="0"/>
              <a:t>без собственного отношения</a:t>
            </a:r>
          </a:p>
          <a:p>
            <a:pPr marL="0" indent="0"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1276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Переводчик должен быть внимательным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Оратор и участники встречи изначально знают больше, чем переводчик</a:t>
            </a:r>
            <a:br>
              <a:rPr lang="ru-RU" dirty="0" smtClean="0"/>
            </a:br>
            <a:r>
              <a:rPr lang="ru-RU" dirty="0" smtClean="0"/>
              <a:t>(по тематике и общей информации)</a:t>
            </a:r>
          </a:p>
          <a:p>
            <a:r>
              <a:rPr lang="ru-RU" dirty="0" smtClean="0"/>
              <a:t>Информация из жестов, невербально, имена, расстановки, события, текст на презентации, список участников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227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Переводчик должен быть терпеливым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50-60 % рабочего времени – это ожидание, обеды, переезды, </a:t>
            </a:r>
            <a:r>
              <a:rPr lang="de-DE" dirty="0"/>
              <a:t>small talk</a:t>
            </a:r>
            <a:r>
              <a:rPr lang="ru-RU" dirty="0"/>
              <a:t>…</a:t>
            </a:r>
          </a:p>
          <a:p>
            <a:r>
              <a:rPr lang="ru-RU" dirty="0"/>
              <a:t>умение переходить в автономный режим</a:t>
            </a:r>
          </a:p>
          <a:p>
            <a:r>
              <a:rPr lang="ru-RU" dirty="0"/>
              <a:t>хладнокровие и отвага</a:t>
            </a:r>
            <a:br>
              <a:rPr lang="ru-RU" dirty="0"/>
            </a:br>
            <a:r>
              <a:rPr lang="ru-RU" dirty="0"/>
              <a:t>(быстро выкрутиться из любой ситуации)</a:t>
            </a:r>
          </a:p>
          <a:p>
            <a:r>
              <a:rPr lang="ru-RU" dirty="0" smtClean="0"/>
              <a:t>спокойствие, спокойствие и только спокойствие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419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Нельзя потерять лицо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недостаточная скорость перевода</a:t>
            </a:r>
          </a:p>
          <a:p>
            <a:r>
              <a:rPr lang="ru-RU" dirty="0" smtClean="0"/>
              <a:t>чрезмерные паузы</a:t>
            </a:r>
          </a:p>
          <a:p>
            <a:r>
              <a:rPr lang="ru-RU" dirty="0" smtClean="0"/>
              <a:t>недостаточно уверенная интонация</a:t>
            </a:r>
          </a:p>
          <a:p>
            <a:r>
              <a:rPr lang="ru-RU" dirty="0" smtClean="0"/>
              <a:t>неуверенное владение терминологией</a:t>
            </a:r>
          </a:p>
          <a:p>
            <a:endParaRPr lang="ru-RU" dirty="0" smtClean="0"/>
          </a:p>
          <a:p>
            <a:r>
              <a:rPr lang="ru-RU" dirty="0" smtClean="0"/>
              <a:t>=</a:t>
            </a:r>
            <a:r>
              <a:rPr lang="en-US" dirty="0" smtClean="0"/>
              <a:t>&gt; </a:t>
            </a:r>
            <a:r>
              <a:rPr lang="ru-RU" dirty="0" smtClean="0"/>
              <a:t>«Переводчик не успевает»</a:t>
            </a:r>
          </a:p>
          <a:p>
            <a:r>
              <a:rPr lang="ru-RU" dirty="0" smtClean="0"/>
              <a:t>=</a:t>
            </a:r>
            <a:r>
              <a:rPr lang="en-US" dirty="0" smtClean="0"/>
              <a:t>&gt; </a:t>
            </a:r>
            <a:r>
              <a:rPr lang="ru-RU" dirty="0" smtClean="0"/>
              <a:t>плохое впечатление от оратора</a:t>
            </a:r>
          </a:p>
          <a:p>
            <a:r>
              <a:rPr lang="ru-RU" dirty="0" smtClean="0"/>
              <a:t>=</a:t>
            </a:r>
            <a:r>
              <a:rPr lang="en-US" dirty="0" smtClean="0"/>
              <a:t>&gt; </a:t>
            </a:r>
            <a:r>
              <a:rPr lang="ru-RU" dirty="0" smtClean="0"/>
              <a:t>Но оратора можно и улучшить!</a:t>
            </a:r>
          </a:p>
        </p:txBody>
      </p:sp>
    </p:spTree>
    <p:extLst>
      <p:ext uri="{BB962C8B-B14F-4D97-AF65-F5344CB8AC3E}">
        <p14:creationId xmlns:p14="http://schemas.microsoft.com/office/powerpoint/2010/main" val="108195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Боевое нейролингвистическое программирование в переводе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фонетика целевого и исходного языка</a:t>
            </a:r>
          </a:p>
          <a:p>
            <a:r>
              <a:rPr lang="ru-RU" dirty="0" smtClean="0"/>
              <a:t>тембр голоса и темп речи</a:t>
            </a:r>
          </a:p>
          <a:p>
            <a:r>
              <a:rPr lang="ru-RU" dirty="0" smtClean="0"/>
              <a:t>быстрота реакции</a:t>
            </a:r>
          </a:p>
          <a:p>
            <a:r>
              <a:rPr lang="ru-RU" dirty="0" smtClean="0"/>
              <a:t>вовремя употребленные термины</a:t>
            </a:r>
          </a:p>
          <a:p>
            <a:r>
              <a:rPr lang="ru-RU" dirty="0" smtClean="0"/>
              <a:t>общая уверенность поведения</a:t>
            </a:r>
          </a:p>
          <a:p>
            <a:r>
              <a:rPr lang="ru-RU" dirty="0" smtClean="0"/>
              <a:t>чувство такта и понимание ситуации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801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Нет специализации! </a:t>
            </a:r>
            <a:br>
              <a:rPr lang="ru-RU" dirty="0" smtClean="0"/>
            </a:br>
            <a:r>
              <a:rPr lang="ru-RU" dirty="0" smtClean="0"/>
              <a:t>(ну почти)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Широко распространенные языки: возможны узкие специалисты, но в штате</a:t>
            </a:r>
          </a:p>
          <a:p>
            <a:r>
              <a:rPr lang="ru-RU" dirty="0" smtClean="0"/>
              <a:t>Чем меньше распространен язык, тем меньше шансов найти специалиста.</a:t>
            </a:r>
          </a:p>
          <a:p>
            <a:r>
              <a:rPr lang="ru-RU" dirty="0" smtClean="0"/>
              <a:t>Т.о. переводчики – это самые обычные люди с общим представлением о процессах.</a:t>
            </a:r>
          </a:p>
          <a:p>
            <a:r>
              <a:rPr lang="ru-RU" dirty="0" smtClean="0"/>
              <a:t>=</a:t>
            </a:r>
            <a:r>
              <a:rPr lang="en-US" dirty="0" smtClean="0"/>
              <a:t>&gt; </a:t>
            </a:r>
            <a:r>
              <a:rPr lang="ru-RU" dirty="0" smtClean="0"/>
              <a:t>нужны материалы для подготовки!</a:t>
            </a:r>
            <a:br>
              <a:rPr lang="ru-RU" dirty="0" smtClean="0"/>
            </a:br>
            <a:r>
              <a:rPr lang="ru-RU" dirty="0" smtClean="0"/>
              <a:t>заранее, на нужном языке и в достаточном объеме!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135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Все знать невозможно, </a:t>
            </a:r>
            <a:br>
              <a:rPr lang="ru-RU" dirty="0" smtClean="0"/>
            </a:br>
            <a:r>
              <a:rPr lang="ru-RU" dirty="0" smtClean="0"/>
              <a:t>да и не нужно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Зачем разбирать атомный реактор по винтику, если не работаешь на «Росатом»?</a:t>
            </a:r>
          </a:p>
          <a:p>
            <a:endParaRPr lang="ru-RU" dirty="0"/>
          </a:p>
          <a:p>
            <a:r>
              <a:rPr lang="ru-RU" dirty="0" smtClean="0"/>
              <a:t>местные языковые особенности</a:t>
            </a:r>
            <a:br>
              <a:rPr lang="ru-RU" dirty="0" smtClean="0"/>
            </a:br>
            <a:r>
              <a:rPr lang="ru-RU" dirty="0" smtClean="0"/>
              <a:t>(жаргонизмы, варваризмы и прочие хэнгеры)</a:t>
            </a:r>
          </a:p>
          <a:p>
            <a:endParaRPr lang="ru-RU" dirty="0"/>
          </a:p>
          <a:p>
            <a:r>
              <a:rPr lang="ru-RU" dirty="0" smtClean="0"/>
              <a:t>Учимся устанавливать соответствия на лету.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76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делать с плохими ораторами?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78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испепелить взглядом\сжечь на костре</a:t>
            </a:r>
          </a:p>
          <a:p>
            <a:r>
              <a:rPr lang="ru-RU" dirty="0" smtClean="0"/>
              <a:t>успокоить и приободрить</a:t>
            </a:r>
          </a:p>
          <a:p>
            <a:r>
              <a:rPr lang="ru-RU" dirty="0" smtClean="0"/>
              <a:t>попросить изменить темп\четкость…</a:t>
            </a:r>
          </a:p>
          <a:p>
            <a:r>
              <a:rPr lang="ru-RU" dirty="0" smtClean="0"/>
              <a:t>не переводить или пропускать</a:t>
            </a:r>
          </a:p>
          <a:p>
            <a:endParaRPr lang="ru-RU" dirty="0"/>
          </a:p>
          <a:p>
            <a:r>
              <a:rPr lang="ru-RU" dirty="0" smtClean="0"/>
              <a:t>«лить воду» на тему</a:t>
            </a:r>
          </a:p>
          <a:p>
            <a:r>
              <a:rPr lang="ru-RU" dirty="0" smtClean="0"/>
              <a:t>дать слушателям понять, </a:t>
            </a:r>
            <a:br>
              <a:rPr lang="ru-RU" dirty="0" smtClean="0"/>
            </a:br>
            <a:r>
              <a:rPr lang="ru-RU" dirty="0" smtClean="0"/>
              <a:t>что оратор плох</a:t>
            </a:r>
          </a:p>
          <a:p>
            <a:r>
              <a:rPr lang="ru-RU" dirty="0" smtClean="0"/>
              <a:t>стремиться компенсировать </a:t>
            </a:r>
            <a:br>
              <a:rPr lang="ru-RU" dirty="0" smtClean="0"/>
            </a:br>
            <a:r>
              <a:rPr lang="ru-RU" dirty="0" smtClean="0"/>
              <a:t>недостатки оратора</a:t>
            </a:r>
          </a:p>
        </p:txBody>
      </p:sp>
      <p:pic>
        <p:nvPicPr>
          <p:cNvPr id="2050" name="Picture 2" descr="P:\_\Lecture\fool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5488" y="3212976"/>
            <a:ext cx="3645024" cy="36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677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за это платят?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за час с минимальным тарифом</a:t>
            </a:r>
          </a:p>
          <a:p>
            <a:r>
              <a:rPr lang="ru-RU" dirty="0" smtClean="0"/>
              <a:t>за день или полдня работы</a:t>
            </a:r>
          </a:p>
          <a:p>
            <a:endParaRPr lang="ru-RU" dirty="0" smtClean="0"/>
          </a:p>
          <a:p>
            <a:r>
              <a:rPr lang="ru-RU" dirty="0" smtClean="0"/>
              <a:t>Переводчик — это экскаватор!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553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«Надеюсь, я уложился в регламент»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Вопросы?</a:t>
            </a:r>
          </a:p>
          <a:p>
            <a:pPr lvl="1"/>
            <a:r>
              <a:rPr lang="ru-RU" dirty="0" smtClean="0"/>
              <a:t>прямо здесь и сейчас или до конца ЛЛШ</a:t>
            </a:r>
          </a:p>
          <a:p>
            <a:pPr lvl="1"/>
            <a:r>
              <a:rPr lang="en-US" dirty="0" smtClean="0">
                <a:hlinkClick r:id="rId2"/>
              </a:rPr>
              <a:t>nikolay@perevedite.im</a:t>
            </a:r>
            <a:endParaRPr lang="ru-RU" dirty="0"/>
          </a:p>
          <a:p>
            <a:pPr lvl="1"/>
            <a:r>
              <a:rPr lang="de-DE" dirty="0">
                <a:hlinkClick r:id="rId3"/>
              </a:rPr>
              <a:t>vk.com</a:t>
            </a:r>
            <a:r>
              <a:rPr lang="en-US" dirty="0" smtClean="0">
                <a:hlinkClick r:id="rId3"/>
              </a:rPr>
              <a:t>/id182</a:t>
            </a:r>
            <a:endParaRPr lang="ru-RU" dirty="0" smtClean="0"/>
          </a:p>
          <a:p>
            <a:pPr lvl="1"/>
            <a:endParaRPr lang="ru-RU" dirty="0"/>
          </a:p>
          <a:p>
            <a:r>
              <a:rPr lang="ru-RU" dirty="0" smtClean="0"/>
              <a:t>Спасибо за внимание и всем завидую! </a:t>
            </a:r>
            <a:r>
              <a:rPr lang="ru-RU" dirty="0" smtClean="0">
                <a:sym typeface="Wingdings" panose="05000000000000000000" pitchFamily="2" charset="2"/>
              </a:rPr>
              <a:t>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74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012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Устный перевод</a:t>
            </a:r>
            <a:br>
              <a:rPr lang="ru-RU" dirty="0" smtClean="0"/>
            </a:br>
            <a:r>
              <a:rPr lang="ru-RU" dirty="0" smtClean="0"/>
              <a:t>(последовательный и синхронный)</a:t>
            </a:r>
            <a:endParaRPr lang="ru-RU" dirty="0"/>
          </a:p>
        </p:txBody>
      </p:sp>
      <p:pic>
        <p:nvPicPr>
          <p:cNvPr id="4" name="Picture 2" descr="P:\_\Lecture\surely_merel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43508"/>
            <a:ext cx="5080000" cy="508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600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переводится?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Все возможные ситуации живого и дистанционного речевого взаимодействия носителей разных языков.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(в кабине «Сапсана», на стремянке посреди Московского проспекта, в тихих кабинетах, на сцене, в коровнике, на конференциях, на стройке, в воздушной турбине, в бане…)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90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Какой-какой?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последовательный</a:t>
            </a:r>
            <a:br>
              <a:rPr lang="ru-RU" dirty="0" smtClean="0"/>
            </a:br>
            <a:r>
              <a:rPr lang="ru-RU" dirty="0" smtClean="0"/>
              <a:t>(1-</a:t>
            </a:r>
            <a:r>
              <a:rPr lang="en-US" dirty="0" smtClean="0"/>
              <a:t>to-1, 1-to-many, many-to-many)</a:t>
            </a:r>
            <a:br>
              <a:rPr lang="en-US" dirty="0" smtClean="0"/>
            </a:br>
            <a:r>
              <a:rPr lang="ru-RU" dirty="0" smtClean="0"/>
              <a:t>перевод законченными мыслями в паузе</a:t>
            </a:r>
          </a:p>
          <a:p>
            <a:r>
              <a:rPr lang="ru-RU" dirty="0" smtClean="0"/>
              <a:t>синхронный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(1-</a:t>
            </a:r>
            <a:r>
              <a:rPr lang="en-US" dirty="0" smtClean="0"/>
              <a:t>to</a:t>
            </a:r>
            <a:r>
              <a:rPr lang="ru-RU" dirty="0" smtClean="0"/>
              <a:t>-</a:t>
            </a:r>
            <a:r>
              <a:rPr lang="en-US" dirty="0" smtClean="0"/>
              <a:t>many)</a:t>
            </a:r>
            <a:r>
              <a:rPr lang="en-US" dirty="0"/>
              <a:t/>
            </a:r>
            <a:br>
              <a:rPr lang="en-US" dirty="0"/>
            </a:br>
            <a:r>
              <a:rPr lang="ru-RU" dirty="0" smtClean="0"/>
              <a:t>перевод одновременно с оратором через специальное оборудование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9663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Последовательный: классический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классический: </a:t>
            </a:r>
          </a:p>
          <a:p>
            <a:pPr lvl="1"/>
            <a:r>
              <a:rPr lang="ru-RU" dirty="0" smtClean="0"/>
              <a:t>оратор говорит всю свою речь до конца</a:t>
            </a:r>
          </a:p>
          <a:p>
            <a:pPr lvl="1"/>
            <a:r>
              <a:rPr lang="ru-RU" dirty="0" smtClean="0"/>
              <a:t>переводчик конспектирует скорописью</a:t>
            </a:r>
          </a:p>
          <a:p>
            <a:pPr lvl="1"/>
            <a:r>
              <a:rPr lang="ru-RU" dirty="0" smtClean="0"/>
              <a:t>переводчик воспроизводит речь на целевом языке с небольшим сжатием (</a:t>
            </a:r>
            <a:r>
              <a:rPr lang="en-US" dirty="0" smtClean="0"/>
              <a:t>~ </a:t>
            </a:r>
            <a:r>
              <a:rPr lang="ru-RU" dirty="0" smtClean="0"/>
              <a:t>90%)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ru-RU" dirty="0" smtClean="0"/>
              <a:t>очень официальные мероприятия</a:t>
            </a:r>
          </a:p>
          <a:p>
            <a:r>
              <a:rPr lang="ru-RU" dirty="0" smtClean="0"/>
              <a:t>чем плохо?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176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Последовательный: «фразовый»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«фразовый»: </a:t>
            </a:r>
          </a:p>
          <a:p>
            <a:pPr lvl="1"/>
            <a:r>
              <a:rPr lang="ru-RU" dirty="0" smtClean="0"/>
              <a:t>оратор говорит мысль </a:t>
            </a:r>
            <a:r>
              <a:rPr lang="en-US" dirty="0" smtClean="0"/>
              <a:t>/ </a:t>
            </a:r>
            <a:r>
              <a:rPr lang="ru-RU" dirty="0" smtClean="0"/>
              <a:t>несколько мыслей</a:t>
            </a:r>
          </a:p>
          <a:p>
            <a:pPr lvl="1"/>
            <a:r>
              <a:rPr lang="ru-RU" dirty="0" smtClean="0"/>
              <a:t>переводчик конспектирует скорописью</a:t>
            </a:r>
          </a:p>
          <a:p>
            <a:pPr lvl="1"/>
            <a:r>
              <a:rPr lang="ru-RU" dirty="0" smtClean="0"/>
              <a:t>переводчик воспроизводит мысль на целевом языке с небольшим сжатием (</a:t>
            </a:r>
            <a:r>
              <a:rPr lang="en-US" dirty="0" smtClean="0"/>
              <a:t>~ </a:t>
            </a:r>
            <a:r>
              <a:rPr lang="ru-RU" dirty="0" smtClean="0"/>
              <a:t>90%)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ru-RU" dirty="0" smtClean="0"/>
              <a:t>все остальные случаи, в которых необходим перевод</a:t>
            </a:r>
          </a:p>
          <a:p>
            <a:r>
              <a:rPr lang="ru-RU" dirty="0" smtClean="0"/>
              <a:t>чем плохо?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606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Навыки для</a:t>
            </a:r>
            <a:br>
              <a:rPr lang="ru-RU" dirty="0" smtClean="0"/>
            </a:br>
            <a:r>
              <a:rPr lang="ru-RU" dirty="0" smtClean="0"/>
              <a:t>последовательного перевода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подготовка!</a:t>
            </a:r>
          </a:p>
          <a:p>
            <a:r>
              <a:rPr lang="ru-RU" dirty="0" smtClean="0"/>
              <a:t>тренированная оперативная память</a:t>
            </a:r>
          </a:p>
          <a:p>
            <a:r>
              <a:rPr lang="ru-RU" dirty="0" smtClean="0"/>
              <a:t>обширный лексический запас</a:t>
            </a:r>
            <a:br>
              <a:rPr lang="ru-RU" dirty="0" smtClean="0"/>
            </a:br>
            <a:r>
              <a:rPr lang="ru-RU" dirty="0" smtClean="0"/>
              <a:t>(нет времени смотреть в словарь)</a:t>
            </a:r>
          </a:p>
          <a:p>
            <a:r>
              <a:rPr lang="ru-RU" dirty="0" smtClean="0"/>
              <a:t>хорошая память на посторонние вещи </a:t>
            </a:r>
            <a:br>
              <a:rPr lang="ru-RU" dirty="0" smtClean="0"/>
            </a:br>
            <a:r>
              <a:rPr lang="ru-RU" dirty="0" smtClean="0"/>
              <a:t>(имена, расстановки, события, названия)</a:t>
            </a:r>
          </a:p>
          <a:p>
            <a:r>
              <a:rPr lang="ru-RU" dirty="0" smtClean="0"/>
              <a:t>чувство такта и здравый смысл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648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Что делать, если…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…не знаешь нужного термина?</a:t>
            </a:r>
            <a:endParaRPr lang="ru-RU" dirty="0"/>
          </a:p>
          <a:p>
            <a:r>
              <a:rPr lang="ru-RU" dirty="0" smtClean="0"/>
              <a:t>…не расслышал оратора?</a:t>
            </a:r>
            <a:endParaRPr lang="en-US" dirty="0" smtClean="0"/>
          </a:p>
          <a:p>
            <a:r>
              <a:rPr lang="ru-RU" dirty="0" smtClean="0"/>
              <a:t>…оратор — совсем не оратор</a:t>
            </a:r>
            <a:r>
              <a:rPr lang="en-US" dirty="0" smtClean="0"/>
              <a:t>?</a:t>
            </a:r>
          </a:p>
          <a:p>
            <a:r>
              <a:rPr lang="ru-RU" dirty="0" smtClean="0"/>
              <a:t>…оратор очень скучный и нудный?</a:t>
            </a:r>
          </a:p>
          <a:p>
            <a:r>
              <a:rPr lang="ru-RU" dirty="0" smtClean="0"/>
              <a:t>…оратор употребляет нецензурные выражения?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196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</TotalTime>
  <Words>957</Words>
  <Application>Microsoft Office PowerPoint</Application>
  <PresentationFormat>Экран (4:3)</PresentationFormat>
  <Paragraphs>217</Paragraphs>
  <Slides>29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Презентация PowerPoint</vt:lpstr>
      <vt:lpstr>Упражнение для закрепления</vt:lpstr>
      <vt:lpstr>Устный перевод (последовательный и синхронный)</vt:lpstr>
      <vt:lpstr>Что переводится?</vt:lpstr>
      <vt:lpstr>Какой-какой?</vt:lpstr>
      <vt:lpstr>Последовательный: классический</vt:lpstr>
      <vt:lpstr>Последовательный: «фразовый»</vt:lpstr>
      <vt:lpstr>Навыки для последовательного перевода</vt:lpstr>
      <vt:lpstr>Что делать, если…</vt:lpstr>
      <vt:lpstr>Синхронный перевод</vt:lpstr>
      <vt:lpstr>Направление перевода  при синхроне</vt:lpstr>
      <vt:lpstr>Навыки для синхронного перевода</vt:lpstr>
      <vt:lpstr>Самое главное, что нужно знать  о синхронном переводе</vt:lpstr>
      <vt:lpstr>«Зачитать с листа я тоже смогу!»</vt:lpstr>
      <vt:lpstr>Что делать, если…</vt:lpstr>
      <vt:lpstr>Кто эти люди?</vt:lpstr>
      <vt:lpstr>Как тренироваться?</vt:lpstr>
      <vt:lpstr>Из-за чего весь сыр-бор?</vt:lpstr>
      <vt:lpstr>Переводчик должен быть любопытным</vt:lpstr>
      <vt:lpstr>Переводчик должен быть незаметным</vt:lpstr>
      <vt:lpstr>Переводчик должен быть внимательным</vt:lpstr>
      <vt:lpstr>Переводчик должен быть терпеливым</vt:lpstr>
      <vt:lpstr>Нельзя потерять лицо</vt:lpstr>
      <vt:lpstr>Боевое нейролингвистическое программирование в переводе</vt:lpstr>
      <vt:lpstr>Нет специализации!  (ну почти)</vt:lpstr>
      <vt:lpstr>Все знать невозможно,  да и не нужно</vt:lpstr>
      <vt:lpstr>Что делать с плохими ораторами?</vt:lpstr>
      <vt:lpstr>Как за это платят?</vt:lpstr>
      <vt:lpstr>«Надеюсь, я уложился в регламент»</vt:lpstr>
    </vt:vector>
  </TitlesOfParts>
  <Company>Perevedite.Im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Устный перевод</dc:title>
  <dc:creator>Nikolai Andreev</dc:creator>
  <cp:lastModifiedBy>Nikolai Andreev</cp:lastModifiedBy>
  <cp:revision>28</cp:revision>
  <dcterms:created xsi:type="dcterms:W3CDTF">2015-07-12T15:34:01Z</dcterms:created>
  <dcterms:modified xsi:type="dcterms:W3CDTF">2015-07-15T11:30:48Z</dcterms:modified>
</cp:coreProperties>
</file>