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304" r:id="rId5"/>
    <p:sldId id="260" r:id="rId6"/>
    <p:sldId id="312" r:id="rId7"/>
    <p:sldId id="310" r:id="rId8"/>
    <p:sldId id="282" r:id="rId9"/>
    <p:sldId id="283" r:id="rId10"/>
    <p:sldId id="303" r:id="rId11"/>
    <p:sldId id="316" r:id="rId12"/>
    <p:sldId id="317" r:id="rId13"/>
    <p:sldId id="261" r:id="rId14"/>
    <p:sldId id="311" r:id="rId15"/>
    <p:sldId id="264" r:id="rId16"/>
    <p:sldId id="265" r:id="rId17"/>
    <p:sldId id="313" r:id="rId18"/>
    <p:sldId id="295" r:id="rId19"/>
    <p:sldId id="306" r:id="rId20"/>
    <p:sldId id="307" r:id="rId21"/>
    <p:sldId id="315" r:id="rId22"/>
    <p:sldId id="318" r:id="rId23"/>
    <p:sldId id="294" r:id="rId24"/>
    <p:sldId id="31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30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A674A-02BD-49F9-A894-D076561BBDB8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5BEDD-EFBB-40DE-9C42-5E3B458E3F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83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Представитель</a:t>
            </a:r>
            <a:r>
              <a:rPr lang="ru-RU" baseline="0" dirty="0" smtClean="0"/>
              <a:t> альтернативной точки зрения на все, верую в существование фонемы «ы»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2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Перевод везде: если вы не станете переводить,</a:t>
            </a:r>
            <a:r>
              <a:rPr lang="ru-RU" baseline="0" dirty="0" smtClean="0"/>
              <a:t> то будете с другой стороны баррикад. Предупрежден значит вооружен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81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Всюду, где люди не понимают или могут</a:t>
            </a:r>
            <a:r>
              <a:rPr lang="ru-RU" baseline="0" dirty="0" smtClean="0"/>
              <a:t> не понять друг друга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Худлит слишком мало оплачивается (без новой книжки марининой все проживут, а без сертификата не запустить завод, т.е. убытки)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Главный работодатель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8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Исходный язык</a:t>
            </a:r>
          </a:p>
          <a:p>
            <a:r>
              <a:rPr lang="ru-RU" dirty="0" smtClean="0"/>
              <a:t>Целевой</a:t>
            </a:r>
            <a:r>
              <a:rPr lang="ru-RU" baseline="0" dirty="0" smtClean="0"/>
              <a:t> язык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40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Вне зависимости от того, устный или письменный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8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мое любимое слово</a:t>
            </a:r>
          </a:p>
          <a:p>
            <a:endParaRPr lang="ru-RU" dirty="0" smtClean="0"/>
          </a:p>
          <a:p>
            <a:r>
              <a:rPr lang="ru-RU" dirty="0" smtClean="0"/>
              <a:t>Не только бессмысленно переводить слова, но их еще и бессмысленно переводить вне</a:t>
            </a:r>
            <a:r>
              <a:rPr lang="ru-RU" baseline="0" dirty="0" smtClean="0"/>
              <a:t> контекста!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EDD-EFBB-40DE-9C42-5E3B458E3F0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6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9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0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0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7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14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5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47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6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6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4CCB-D04A-4DF2-A590-2EAEA198713D}" type="datetimeFigureOut">
              <a:rPr lang="ru-RU" smtClean="0"/>
              <a:t>12.07.2015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2B10-D61C-4C97-A03D-16656EAEF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6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id182" TargetMode="External"/><Relationship Id="rId2" Type="http://schemas.openxmlformats.org/officeDocument/2006/relationships/hyperlink" Target="mailto:nikolay@perevedite.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P:\_\Lecture\beware_of_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8" y="6271"/>
            <a:ext cx="8604448" cy="56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0040" y="55172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Письменный, последовательный и синхронный перевод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ru-RU" dirty="0" smtClean="0"/>
              <a:t>Это не только перевод</a:t>
            </a:r>
            <a:endParaRPr lang="ru-RU" dirty="0"/>
          </a:p>
        </p:txBody>
      </p:sp>
      <p:pic>
        <p:nvPicPr>
          <p:cNvPr id="9218" name="Picture 2" descr="P:\_\Lecture\ikea_glob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2" y="908720"/>
            <a:ext cx="911781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1257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Глобализация</a:t>
            </a:r>
            <a:r>
              <a:rPr lang="en-US" sz="3200" dirty="0" smtClean="0"/>
              <a:t> </a:t>
            </a:r>
            <a:r>
              <a:rPr lang="ru-RU" sz="3200" dirty="0" smtClean="0"/>
              <a:t>и локализация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78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_\Lecture\b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87" y="1923885"/>
            <a:ext cx="35528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переводится?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79301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документы, инструкции,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договоры, книги, статьи,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веб-сайты, печатная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продукция, </a:t>
            </a:r>
            <a:r>
              <a:rPr lang="ru-RU" dirty="0" smtClean="0"/>
              <a:t>реклама, </a:t>
            </a:r>
            <a:r>
              <a:rPr lang="ru-RU" dirty="0" smtClean="0"/>
              <a:t>встречи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семинары, конференции</a:t>
            </a:r>
            <a:r>
              <a:rPr lang="en-US" dirty="0" smtClean="0"/>
              <a:t>…</a:t>
            </a:r>
            <a:endParaRPr lang="ru-RU" dirty="0" smtClean="0"/>
          </a:p>
          <a:p>
            <a:r>
              <a:rPr lang="ru-RU" dirty="0" smtClean="0"/>
              <a:t>…а еще же есть и </a:t>
            </a:r>
            <a:br>
              <a:rPr lang="ru-RU" dirty="0" smtClean="0"/>
            </a:br>
            <a:r>
              <a:rPr lang="ru-RU" dirty="0" smtClean="0"/>
              <a:t>художественная литература!</a:t>
            </a:r>
            <a:br>
              <a:rPr lang="ru-RU" dirty="0" smtClean="0"/>
            </a:br>
            <a:r>
              <a:rPr lang="ru-RU" dirty="0" smtClean="0"/>
              <a:t>(только для энтузиастов)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Направление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языковая пара: </a:t>
            </a:r>
            <a:br>
              <a:rPr lang="ru-RU" sz="2800" dirty="0" smtClean="0"/>
            </a:br>
            <a:r>
              <a:rPr lang="en-US" sz="2800" dirty="0" smtClean="0"/>
              <a:t>ENG-RUS </a:t>
            </a:r>
            <a:r>
              <a:rPr lang="ru-RU" sz="2800" dirty="0" smtClean="0"/>
              <a:t>или </a:t>
            </a:r>
            <a:r>
              <a:rPr lang="en-US" sz="2800" dirty="0" smtClean="0"/>
              <a:t>RUS-</a:t>
            </a:r>
            <a:r>
              <a:rPr lang="de-DE" sz="2800" dirty="0" smtClean="0"/>
              <a:t>ENG</a:t>
            </a:r>
            <a:endParaRPr lang="ru-RU" sz="2800" dirty="0" smtClean="0"/>
          </a:p>
          <a:p>
            <a:r>
              <a:rPr lang="ru-RU" sz="2800" dirty="0" smtClean="0"/>
              <a:t>не всегда в рабочей языковой паре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присутствует </a:t>
            </a:r>
            <a:r>
              <a:rPr lang="ru-RU" sz="2800" dirty="0" smtClean="0"/>
              <a:t>родной язык</a:t>
            </a:r>
          </a:p>
          <a:p>
            <a:r>
              <a:rPr lang="en-US" sz="2800" dirty="0" smtClean="0"/>
              <a:t>ENG-</a:t>
            </a:r>
            <a:r>
              <a:rPr lang="de-DE" sz="2800" dirty="0" smtClean="0"/>
              <a:t>DEU </a:t>
            </a:r>
            <a:r>
              <a:rPr lang="ru-RU" sz="2800" dirty="0" smtClean="0"/>
              <a:t>не равно </a:t>
            </a:r>
            <a:r>
              <a:rPr lang="en-US" sz="2800" dirty="0" smtClean="0"/>
              <a:t>DEU-ENG</a:t>
            </a:r>
          </a:p>
          <a:p>
            <a:r>
              <a:rPr lang="ru-RU" sz="2800" dirty="0" smtClean="0"/>
              <a:t>неумение переводить в обратную сторону не означает, что переводчик не должен знать оба языка в совершенстве</a:t>
            </a:r>
          </a:p>
          <a:p>
            <a:r>
              <a:rPr lang="ru-RU" sz="2800" dirty="0" smtClean="0"/>
              <a:t>в основном: на родной, но возможны варианты</a:t>
            </a:r>
          </a:p>
          <a:p>
            <a:endParaRPr lang="ru-RU" dirty="0"/>
          </a:p>
        </p:txBody>
      </p:sp>
      <p:pic>
        <p:nvPicPr>
          <p:cNvPr id="13315" name="Picture 3" descr="P:\_\Lecture\jaz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171400"/>
            <a:ext cx="56033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«Тыжпереводчик»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«Так и скажите </a:t>
            </a:r>
            <a:r>
              <a:rPr lang="en-US" dirty="0" smtClean="0"/>
              <a:t>“</a:t>
            </a:r>
            <a:r>
              <a:rPr lang="ru-RU" dirty="0" smtClean="0"/>
              <a:t>сломался подшипник вертлюга навозоразбрасывателя</a:t>
            </a:r>
            <a:r>
              <a:rPr lang="en-US" dirty="0" smtClean="0"/>
              <a:t>”</a:t>
            </a:r>
            <a:r>
              <a:rPr lang="en-US" dirty="0"/>
              <a:t>!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(переводчик ≠ словарь)</a:t>
            </a:r>
          </a:p>
          <a:p>
            <a:r>
              <a:rPr lang="ru-RU" dirty="0" smtClean="0"/>
              <a:t>«Так и скажите </a:t>
            </a:r>
            <a:r>
              <a:rPr lang="en-US" dirty="0" smtClean="0"/>
              <a:t>“</a:t>
            </a:r>
            <a:r>
              <a:rPr lang="ru-RU" dirty="0" smtClean="0"/>
              <a:t>сломался подшипник вертлюга навозоразбрасывателя</a:t>
            </a:r>
            <a:r>
              <a:rPr lang="en-US" dirty="0" smtClean="0"/>
              <a:t>”</a:t>
            </a:r>
            <a:r>
              <a:rPr lang="ru-RU" dirty="0" smtClean="0"/>
              <a:t>, но по-испански</a:t>
            </a:r>
            <a:r>
              <a:rPr lang="en-US" dirty="0" smtClean="0"/>
              <a:t>!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(переводчик ≠ многоязычный словарь)</a:t>
            </a:r>
          </a:p>
          <a:p>
            <a:r>
              <a:rPr lang="ru-RU" dirty="0" smtClean="0"/>
              <a:t>«Василий Ильич, наш главный технолог, тоже учил в школе немецкий».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(переводчик ≠ учил язык)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72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Хорошо, а какими навыками он должен обладать?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знание в совершенстве и исходного, и целевого языка</a:t>
            </a:r>
          </a:p>
          <a:p>
            <a:endParaRPr lang="ru-RU" dirty="0" smtClean="0"/>
          </a:p>
          <a:p>
            <a:r>
              <a:rPr lang="ru-RU" dirty="0" smtClean="0"/>
              <a:t>знание особенностей исходной и целевой культуры </a:t>
            </a:r>
            <a:r>
              <a:rPr lang="en-US" dirty="0" smtClean="0"/>
              <a:t>(cultural references)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понимание контекста и его важности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8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Context is King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 английском будет «в</a:t>
            </a:r>
            <a:r>
              <a:rPr lang="ru-RU" dirty="0" smtClean="0"/>
              <a:t>»?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Как сказать «простой</a:t>
            </a:r>
            <a:r>
              <a:rPr lang="ru-RU" dirty="0" smtClean="0"/>
              <a:t>»?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Как переводится слово «союз</a:t>
            </a:r>
            <a:r>
              <a:rPr lang="ru-RU" dirty="0" smtClean="0"/>
              <a:t>»?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Что такое «ТМ»?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0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может быть контекстом?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непосредственное грамматическое и смысловое окружение слова</a:t>
            </a:r>
            <a:br>
              <a:rPr lang="ru-RU" dirty="0" smtClean="0"/>
            </a:br>
            <a:r>
              <a:rPr lang="ru-RU" dirty="0" smtClean="0"/>
              <a:t>(зависимые слова, сочетаемость…)</a:t>
            </a:r>
          </a:p>
          <a:p>
            <a:r>
              <a:rPr lang="ru-RU" dirty="0" smtClean="0"/>
              <a:t>предложение и абзац</a:t>
            </a:r>
            <a:br>
              <a:rPr lang="ru-RU" dirty="0" smtClean="0"/>
            </a:br>
            <a:r>
              <a:rPr lang="ru-RU" dirty="0" smtClean="0"/>
              <a:t>(термин или аббревиатура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предыдущей фразе)</a:t>
            </a:r>
          </a:p>
          <a:p>
            <a:r>
              <a:rPr lang="ru-RU" dirty="0" smtClean="0"/>
              <a:t>текст</a:t>
            </a:r>
            <a:br>
              <a:rPr lang="ru-RU" dirty="0" smtClean="0"/>
            </a:br>
            <a:r>
              <a:rPr lang="ru-RU" dirty="0" smtClean="0"/>
              <a:t>(стиль, интенция автора…)</a:t>
            </a:r>
          </a:p>
          <a:p>
            <a:r>
              <a:rPr lang="ru-RU" dirty="0" smtClean="0"/>
              <a:t>окружение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(как функционирует текст, где размещен…)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0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</a:t>
            </a:r>
            <a:r>
              <a:rPr lang="ru-RU" dirty="0" smtClean="0"/>
              <a:t>про контекст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восторге можешь ты не быть, но друга лайкнуть ты </a:t>
            </a:r>
            <a:r>
              <a:rPr lang="ru-RU" dirty="0" smtClean="0"/>
              <a:t>обязан.</a:t>
            </a:r>
          </a:p>
          <a:p>
            <a:endParaRPr lang="ru-RU" dirty="0"/>
          </a:p>
          <a:p>
            <a:r>
              <a:rPr lang="en-US" dirty="0"/>
              <a:t>To be or not to be excited you may 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don't forget to like me on FB</a:t>
            </a:r>
            <a:r>
              <a:rPr lang="en-US" dirty="0" smtClean="0"/>
              <a:t>!</a:t>
            </a:r>
            <a:endParaRPr lang="ru-RU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course of true love never did run smooth,</a:t>
            </a:r>
            <a:br>
              <a:rPr lang="en-US" dirty="0"/>
            </a:br>
            <a:r>
              <a:rPr lang="en-US" dirty="0"/>
              <a:t>but if thou art my friend press 'like' forsooth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Отсутствие точного соответствия – это не всегда проблема!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5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переводим смыслы, а не слова!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P:\_\Lecture\grass_drea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6207"/>
            <a:ext cx="7935839" cy="59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Существует ли идеальный перевод?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ru-RU" dirty="0" smtClean="0"/>
              <a:t>Перевод — передача смысла средствами целевого языка с учетом контекста, стилистики, целевой аудитории, коммуникативной задачи…</a:t>
            </a:r>
          </a:p>
          <a:p>
            <a:endParaRPr lang="ru-RU" dirty="0"/>
          </a:p>
        </p:txBody>
      </p:sp>
      <p:pic>
        <p:nvPicPr>
          <p:cNvPr id="11266" name="Picture 2" descr="P:\kandidir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5178" y="4221088"/>
            <a:ext cx="15999786" cy="20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dirty="0" smtClean="0"/>
              <a:t>Кто я такой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77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Андреев Николай Николаевич</a:t>
            </a:r>
            <a:endParaRPr lang="en-US" dirty="0" smtClean="0"/>
          </a:p>
          <a:p>
            <a:r>
              <a:rPr lang="ru-RU" dirty="0" smtClean="0"/>
              <a:t>участник Московской летней (зимней) лингвистической школы 2004 г.</a:t>
            </a:r>
          </a:p>
          <a:p>
            <a:r>
              <a:rPr lang="ru-RU" dirty="0"/>
              <a:t>выпускник </a:t>
            </a:r>
            <a:r>
              <a:rPr lang="ru-RU" dirty="0" smtClean="0"/>
              <a:t>Санкт-Петербургской филшколы </a:t>
            </a:r>
            <a:r>
              <a:rPr lang="ru-RU" dirty="0"/>
              <a:t>2004 г.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ыпускник филфака СПбГУ 2009 г.</a:t>
            </a:r>
          </a:p>
          <a:p>
            <a:r>
              <a:rPr lang="ru-RU" dirty="0" smtClean="0"/>
              <a:t>вольный переводчик с 2006 г.</a:t>
            </a:r>
            <a:br>
              <a:rPr lang="ru-RU" dirty="0" smtClean="0"/>
            </a:br>
            <a:r>
              <a:rPr lang="ru-RU" dirty="0" smtClean="0"/>
              <a:t>письменный и устный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последовательный и синхронный)</a:t>
            </a:r>
            <a:endParaRPr lang="en-US" dirty="0" smtClean="0"/>
          </a:p>
          <a:p>
            <a:r>
              <a:rPr lang="ru-RU" dirty="0" smtClean="0"/>
              <a:t>рабочие языки: немецкий, английский и русский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26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ru-RU" dirty="0" smtClean="0"/>
              <a:t>Это плохой перевод?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80" y="1052738"/>
            <a:ext cx="9872164" cy="51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плохой перевод?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32856"/>
            <a:ext cx="9215105" cy="27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051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Коммуникативная </a:t>
            </a:r>
            <a:r>
              <a:rPr lang="ru-RU" sz="3600" dirty="0" smtClean="0"/>
              <a:t>неудача </a:t>
            </a:r>
            <a:r>
              <a:rPr lang="ru-RU" sz="3600" dirty="0" smtClean="0"/>
              <a:t>— это просто!</a:t>
            </a:r>
            <a:endParaRPr lang="ru-RU" sz="3600" dirty="0"/>
          </a:p>
        </p:txBody>
      </p:sp>
      <p:pic>
        <p:nvPicPr>
          <p:cNvPr id="5" name="Picture 2" descr="P:\_\Lecture\slip_fall_dow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789"/>
            <a:ext cx="8280919" cy="62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«Надеюсь, я уложился в регламент»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Вопросы?</a:t>
            </a:r>
          </a:p>
          <a:p>
            <a:pPr lvl="1"/>
            <a:r>
              <a:rPr lang="ru-RU" dirty="0" smtClean="0"/>
              <a:t>прямо здесь и сейчас или в течение всей ЛЛШ</a:t>
            </a:r>
          </a:p>
          <a:p>
            <a:pPr lvl="1"/>
            <a:r>
              <a:rPr lang="en-US" dirty="0" smtClean="0">
                <a:hlinkClick r:id="rId2"/>
              </a:rPr>
              <a:t>nikolay@perevedite.im</a:t>
            </a:r>
            <a:endParaRPr lang="ru-RU" dirty="0"/>
          </a:p>
          <a:p>
            <a:pPr lvl="1"/>
            <a:r>
              <a:rPr lang="de-DE" dirty="0">
                <a:hlinkClick r:id="rId3"/>
              </a:rPr>
              <a:t>vk.com</a:t>
            </a:r>
            <a:r>
              <a:rPr lang="en-US" dirty="0" smtClean="0">
                <a:hlinkClick r:id="rId3"/>
              </a:rPr>
              <a:t>/id182</a:t>
            </a:r>
            <a:endParaRPr lang="ru-RU" dirty="0" smtClean="0"/>
          </a:p>
          <a:p>
            <a:pPr lvl="1"/>
            <a:endParaRPr lang="ru-RU" dirty="0"/>
          </a:p>
          <a:p>
            <a:r>
              <a:rPr lang="ru-RU" dirty="0" smtClean="0"/>
              <a:t>Спасибо за внимание!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7544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письменный перевод </a:t>
            </a:r>
            <a:endParaRPr lang="ru-RU" dirty="0" smtClean="0"/>
          </a:p>
          <a:p>
            <a:r>
              <a:rPr lang="ru-RU" dirty="0" smtClean="0"/>
              <a:t>несколько слов о машинном переводе</a:t>
            </a:r>
            <a:endParaRPr lang="de-DE" dirty="0"/>
          </a:p>
          <a:p>
            <a:r>
              <a:rPr lang="ru-RU" dirty="0" smtClean="0"/>
              <a:t>устный перевод </a:t>
            </a:r>
            <a:br>
              <a:rPr lang="ru-RU" dirty="0" smtClean="0"/>
            </a:br>
            <a:r>
              <a:rPr lang="ru-RU" dirty="0" smtClean="0"/>
              <a:t>(последовательный </a:t>
            </a:r>
            <a:r>
              <a:rPr lang="ru-RU" dirty="0"/>
              <a:t>и </a:t>
            </a:r>
            <a:r>
              <a:rPr lang="ru-RU" dirty="0" smtClean="0"/>
              <a:t>синхронный)</a:t>
            </a:r>
            <a:endParaRPr lang="ru-RU" dirty="0" smtClean="0"/>
          </a:p>
          <a:p>
            <a:r>
              <a:rPr lang="ru-RU" dirty="0" smtClean="0"/>
              <a:t>дополнительно: практикум по устному синхронному переводу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 ещё: </a:t>
            </a:r>
            <a:r>
              <a:rPr lang="ru-RU" dirty="0" smtClean="0"/>
              <a:t>вечерняя настольная игротека</a:t>
            </a:r>
            <a:r>
              <a:rPr lang="de-DE" dirty="0"/>
              <a:t> </a:t>
            </a: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ru-RU" dirty="0" smtClean="0"/>
              <a:t>Энергосеть» и всякая карточная мелочь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 smtClean="0"/>
              <a:t>а ещё </a:t>
            </a:r>
            <a:r>
              <a:rPr lang="ru-RU" dirty="0" smtClean="0"/>
              <a:t>виртуально</a:t>
            </a:r>
            <a:r>
              <a:rPr lang="ru-RU" dirty="0" smtClean="0"/>
              <a:t>: неспешный семинар по письменному переводу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потенциальной антинаучности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560" y="2104256"/>
            <a:ext cx="5122912" cy="33409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Все, что вы услышите сейчас, может быть использовано против вас на экзамене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(хотя может помочь в реальной жизни </a:t>
            </a:r>
            <a:r>
              <a:rPr lang="ru-RU" dirty="0">
                <a:sym typeface="Wingdings" panose="05000000000000000000" pitchFamily="2" charset="2"/>
              </a:rPr>
              <a:t>:</a:t>
            </a:r>
            <a:r>
              <a:rPr lang="ru-RU" dirty="0" smtClean="0">
                <a:sym typeface="Wingdings" panose="05000000000000000000" pitchFamily="2" charset="2"/>
              </a:rPr>
              <a:t>)</a:t>
            </a:r>
            <a:endParaRPr lang="ru-RU" dirty="0"/>
          </a:p>
        </p:txBody>
      </p:sp>
      <p:pic>
        <p:nvPicPr>
          <p:cNvPr id="10242" name="Picture 2" descr="P:\_\Lecture\at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736304" cy="27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Поехали!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каких языках вы говорите?</a:t>
            </a:r>
          </a:p>
          <a:p>
            <a:endParaRPr lang="en-US" dirty="0" smtClean="0"/>
          </a:p>
          <a:p>
            <a:r>
              <a:rPr lang="ru-RU" dirty="0" smtClean="0"/>
              <a:t>Кто </a:t>
            </a:r>
            <a:r>
              <a:rPr lang="ru-RU" dirty="0" smtClean="0"/>
              <a:t>такой переводчик?</a:t>
            </a:r>
          </a:p>
          <a:p>
            <a:r>
              <a:rPr lang="ru-RU" dirty="0" smtClean="0"/>
              <a:t>Сталкиваетесь ли вы в жизни с этими людьми?</a:t>
            </a:r>
          </a:p>
          <a:p>
            <a:r>
              <a:rPr lang="ru-RU" dirty="0" smtClean="0"/>
              <a:t>Как они должны выглядеть?</a:t>
            </a:r>
          </a:p>
          <a:p>
            <a:r>
              <a:rPr lang="ru-RU" dirty="0" smtClean="0"/>
              <a:t>Что должны знать?</a:t>
            </a:r>
          </a:p>
          <a:p>
            <a:r>
              <a:rPr lang="ru-RU" dirty="0" smtClean="0"/>
              <a:t>Как работают?</a:t>
            </a:r>
          </a:p>
          <a:p>
            <a:r>
              <a:rPr lang="ru-RU" dirty="0" smtClean="0"/>
              <a:t>Был ли у вас опыт </a:t>
            </a:r>
            <a:r>
              <a:rPr lang="ru-RU" dirty="0" smtClean="0"/>
              <a:t>перевода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4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P:\_\Lecture\how_i_see_my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77" y="509805"/>
            <a:ext cx="9307689" cy="565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TextBox 3"/>
          <p:cNvSpPr txBox="1"/>
          <p:nvPr/>
        </p:nvSpPr>
        <p:spPr>
          <a:xfrm>
            <a:off x="8028384" y="5877272"/>
            <a:ext cx="11521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0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Нет, ну</a:t>
            </a:r>
            <a:r>
              <a:rPr lang="en-US" dirty="0" smtClean="0"/>
              <a:t> </a:t>
            </a:r>
            <a:r>
              <a:rPr lang="ru-RU" dirty="0" smtClean="0"/>
              <a:t>а правда,</a:t>
            </a:r>
            <a:br>
              <a:rPr lang="ru-RU" dirty="0" smtClean="0"/>
            </a:br>
            <a:r>
              <a:rPr lang="ru-RU" dirty="0" smtClean="0"/>
              <a:t> а что такое перевод?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Это не перевод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 smtClean="0"/>
              <a:t>все </a:t>
            </a:r>
            <a:r>
              <a:rPr lang="ru-RU" dirty="0" smtClean="0"/>
              <a:t>то </a:t>
            </a:r>
            <a:r>
              <a:rPr lang="ru-RU" dirty="0" smtClean="0"/>
              <a:t>перевод,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в графике </a:t>
            </a:r>
            <a:br>
              <a:rPr lang="ru-RU" dirty="0" smtClean="0"/>
            </a:br>
            <a:r>
              <a:rPr lang="ru-RU" dirty="0" smtClean="0"/>
              <a:t>целевого языка.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079700" cy="55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2823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99381"/>
            <a:ext cx="28734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все то перевод, что </a:t>
            </a:r>
            <a:r>
              <a:rPr lang="ru-RU" dirty="0" smtClean="0"/>
              <a:t>результат пословного</a:t>
            </a:r>
            <a:br>
              <a:rPr lang="ru-RU" dirty="0" smtClean="0"/>
            </a:br>
            <a:r>
              <a:rPr lang="ru-RU" dirty="0" smtClean="0"/>
              <a:t>сопоставления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7624" y="-365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441</Words>
  <Application>Microsoft Office PowerPoint</Application>
  <PresentationFormat>Экран (4:3)</PresentationFormat>
  <Paragraphs>114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Кто я такой?</vt:lpstr>
      <vt:lpstr>Программа</vt:lpstr>
      <vt:lpstr>Disclaimer  о потенциальной антинаучности</vt:lpstr>
      <vt:lpstr>Поехали!</vt:lpstr>
      <vt:lpstr>Презентация PowerPoint</vt:lpstr>
      <vt:lpstr>Нет, ну а правда,  а что такое перевод?</vt:lpstr>
      <vt:lpstr>Это не перевод</vt:lpstr>
      <vt:lpstr>Это не  перевод</vt:lpstr>
      <vt:lpstr>Это не только перевод</vt:lpstr>
      <vt:lpstr>Что переводится?</vt:lpstr>
      <vt:lpstr>Направление  перевода</vt:lpstr>
      <vt:lpstr>«Тыжпереводчик»</vt:lpstr>
      <vt:lpstr>Хорошо, а какими навыками он должен обладать?</vt:lpstr>
      <vt:lpstr>Context is King</vt:lpstr>
      <vt:lpstr>Что может быть контекстом?</vt:lpstr>
      <vt:lpstr>Case Study про контекст</vt:lpstr>
      <vt:lpstr>Мы переводим смыслы, а не слова!</vt:lpstr>
      <vt:lpstr>Существует ли идеальный перевод?</vt:lpstr>
      <vt:lpstr>Это плохой перевод?</vt:lpstr>
      <vt:lpstr>А это плохой перевод?</vt:lpstr>
      <vt:lpstr>Презентация PowerPoint</vt:lpstr>
      <vt:lpstr>Коммуникативная неудача — это просто!</vt:lpstr>
      <vt:lpstr>«Надеюсь, я уложился в регламент»</vt:lpstr>
    </vt:vector>
  </TitlesOfParts>
  <Company>Perevedite.Im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Recap:  с чем едят  устный и письменный перевод</dc:title>
  <dc:creator>Nikolai Andreev</dc:creator>
  <cp:lastModifiedBy>Nikolai Andreev</cp:lastModifiedBy>
  <cp:revision>51</cp:revision>
  <dcterms:created xsi:type="dcterms:W3CDTF">2014-07-08T06:53:43Z</dcterms:created>
  <dcterms:modified xsi:type="dcterms:W3CDTF">2015-07-13T11:17:32Z</dcterms:modified>
</cp:coreProperties>
</file>