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sldIdLst>
    <p:sldId id="256" r:id="rId2"/>
    <p:sldId id="257" r:id="rId3"/>
    <p:sldId id="277" r:id="rId4"/>
    <p:sldId id="259" r:id="rId5"/>
    <p:sldId id="279" r:id="rId6"/>
    <p:sldId id="280" r:id="rId7"/>
    <p:sldId id="281" r:id="rId8"/>
    <p:sldId id="283" r:id="rId9"/>
    <p:sldId id="284" r:id="rId10"/>
    <p:sldId id="285" r:id="rId11"/>
    <p:sldId id="260" r:id="rId12"/>
    <p:sldId id="286" r:id="rId13"/>
    <p:sldId id="287" r:id="rId14"/>
    <p:sldId id="264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3" r:id="rId26"/>
    <p:sldId id="302" r:id="rId27"/>
    <p:sldId id="288" r:id="rId28"/>
    <p:sldId id="304" r:id="rId29"/>
    <p:sldId id="305" r:id="rId30"/>
    <p:sldId id="289" r:id="rId31"/>
    <p:sldId id="306" r:id="rId32"/>
    <p:sldId id="29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0099"/>
    <a:srgbClr val="0066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13" autoAdjust="0"/>
  </p:normalViewPr>
  <p:slideViewPr>
    <p:cSldViewPr>
      <p:cViewPr varScale="1">
        <p:scale>
          <a:sx n="58" d="100"/>
          <a:sy n="58" d="100"/>
        </p:scale>
        <p:origin x="-8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706A9D-BA70-4995-9790-5D73316A512B}" type="datetimeFigureOut">
              <a:rPr lang="ru-RU" smtClean="0"/>
              <a:pPr/>
              <a:t>13.07.2015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D42615-1B95-4690-A05C-0A1D34236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143139"/>
          </a:xfrm>
        </p:spPr>
        <p:txBody>
          <a:bodyPr>
            <a:normAutofit/>
          </a:bodyPr>
          <a:lstStyle/>
          <a:p>
            <a:pPr algn="l"/>
            <a:r>
              <a:rPr lang="ru-RU" sz="4800" dirty="0" smtClean="0">
                <a:solidFill>
                  <a:srgbClr val="C00000"/>
                </a:solidFill>
              </a:rPr>
              <a:t>Что такое валентности слова?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Е. В. </a:t>
            </a:r>
            <a:r>
              <a:rPr lang="ru-RU" sz="4000" dirty="0" err="1" smtClean="0">
                <a:solidFill>
                  <a:srgbClr val="002060"/>
                </a:solidFill>
              </a:rPr>
              <a:t>Муравенко</a:t>
            </a:r>
            <a:endParaRPr lang="ru-RU" sz="4000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r>
              <a:rPr lang="en-US" sz="2800" dirty="0" smtClean="0">
                <a:solidFill>
                  <a:srgbClr val="002060"/>
                </a:solidFill>
              </a:rPr>
              <a:t>XVII </a:t>
            </a:r>
            <a:r>
              <a:rPr lang="ru-RU" sz="2800" dirty="0" smtClean="0">
                <a:solidFill>
                  <a:srgbClr val="002060"/>
                </a:solidFill>
              </a:rPr>
              <a:t> ЛЛШ, </a:t>
            </a:r>
            <a:r>
              <a:rPr lang="ru-RU" sz="2800" dirty="0" err="1" smtClean="0">
                <a:solidFill>
                  <a:srgbClr val="002060"/>
                </a:solidFill>
              </a:rPr>
              <a:t>Ратмино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1</a:t>
            </a:r>
            <a:r>
              <a:rPr lang="en-US" sz="2800" dirty="0" smtClean="0">
                <a:solidFill>
                  <a:srgbClr val="002060"/>
                </a:solidFill>
              </a:rPr>
              <a:t>3</a:t>
            </a:r>
            <a:r>
              <a:rPr lang="ru-RU" sz="2800" dirty="0" smtClean="0">
                <a:solidFill>
                  <a:srgbClr val="002060"/>
                </a:solidFill>
              </a:rPr>
              <a:t>.07.201</a:t>
            </a:r>
            <a:r>
              <a:rPr lang="en-US" sz="2800" dirty="0" smtClean="0">
                <a:solidFill>
                  <a:srgbClr val="002060"/>
                </a:solidFill>
              </a:rPr>
              <a:t>5</a:t>
            </a:r>
            <a:endParaRPr lang="ru-RU" sz="2800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Традиционная грамматика </a:t>
            </a:r>
            <a:r>
              <a:rPr lang="ru-RU" sz="3200" dirty="0" smtClean="0"/>
              <a:t>–</a:t>
            </a:r>
          </a:p>
          <a:p>
            <a:pPr>
              <a:buNone/>
            </a:pPr>
            <a:r>
              <a:rPr lang="ru-RU" sz="3200" dirty="0" smtClean="0"/>
              <a:t>  два главных члена (подлежащее и сказуемое),  дополнение – второстепенный член.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Грамматика </a:t>
            </a:r>
            <a:r>
              <a:rPr lang="ru-RU" sz="3200" b="1" dirty="0" err="1" smtClean="0">
                <a:solidFill>
                  <a:srgbClr val="000099"/>
                </a:solidFill>
              </a:rPr>
              <a:t>Теньера</a:t>
            </a:r>
            <a:r>
              <a:rPr lang="ru-RU" sz="3200" b="1" dirty="0" smtClean="0">
                <a:solidFill>
                  <a:srgbClr val="000099"/>
                </a:solidFill>
              </a:rPr>
              <a:t> </a:t>
            </a:r>
            <a:r>
              <a:rPr lang="ru-RU" sz="3200" dirty="0" smtClean="0"/>
              <a:t>– главный член – только предикат (сказуемое), подлежащее и дополнения зависят от предиката и синтаксически равноправны.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4000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37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i="1" dirty="0" smtClean="0"/>
              <a:t>Я слышу шум.</a:t>
            </a:r>
            <a:r>
              <a:rPr lang="ru-RU" sz="3600" dirty="0" smtClean="0"/>
              <a:t> </a:t>
            </a:r>
            <a:r>
              <a:rPr lang="ru-RU" sz="3600" dirty="0" smtClean="0">
                <a:sym typeface="Symbol"/>
              </a:rPr>
              <a:t>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i="1" dirty="0" smtClean="0"/>
              <a:t>Мне слышится шум.</a:t>
            </a:r>
          </a:p>
          <a:p>
            <a:pPr>
              <a:buNone/>
            </a:pPr>
            <a:endParaRPr lang="ru-RU" sz="3600" i="1" dirty="0" smtClean="0"/>
          </a:p>
          <a:p>
            <a:pPr>
              <a:buNone/>
            </a:pPr>
            <a:r>
              <a:rPr lang="ru-RU" sz="3600" i="1" dirty="0" smtClean="0"/>
              <a:t>Я люблю народные танцы.</a:t>
            </a:r>
            <a:r>
              <a:rPr lang="ru-RU" sz="3600" dirty="0" smtClean="0"/>
              <a:t> </a:t>
            </a:r>
            <a:r>
              <a:rPr lang="ru-RU" sz="3600" dirty="0" smtClean="0">
                <a:sym typeface="Symbol"/>
              </a:rPr>
              <a:t>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i="1" dirty="0" smtClean="0"/>
              <a:t>Мне нравятся народные танцы.</a:t>
            </a:r>
            <a:r>
              <a:rPr lang="ru-RU" sz="3600" dirty="0" smtClean="0"/>
              <a:t> 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I </a:t>
            </a:r>
            <a:r>
              <a:rPr lang="ru-RU" sz="3600" i="1" dirty="0" err="1" smtClean="0"/>
              <a:t>like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folk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dances</a:t>
            </a:r>
            <a:r>
              <a:rPr lang="ru-RU" sz="3600" i="1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4000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737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Двойное согласование </a:t>
            </a:r>
          </a:p>
          <a:p>
            <a:pPr>
              <a:buNone/>
            </a:pPr>
            <a:r>
              <a:rPr lang="ru-RU" sz="3200" dirty="0" smtClean="0"/>
              <a:t>(языки банту, табасаранский, алюторский, ненецкий и др.)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200" dirty="0" smtClean="0"/>
              <a:t>Суахили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en-US" sz="3600" dirty="0" err="1" smtClean="0">
                <a:solidFill>
                  <a:srgbClr val="C00000"/>
                </a:solidFill>
              </a:rPr>
              <a:t>Ki</a:t>
            </a:r>
            <a:r>
              <a:rPr lang="en-US" sz="3600" dirty="0" err="1" smtClean="0"/>
              <a:t>arabu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ki</a:t>
            </a:r>
            <a:r>
              <a:rPr lang="en-US" sz="3600" dirty="0" err="1" smtClean="0"/>
              <a:t>na</a:t>
            </a:r>
            <a:r>
              <a:rPr lang="en-US" sz="3600" dirty="0" err="1" smtClean="0">
                <a:solidFill>
                  <a:srgbClr val="000099"/>
                </a:solidFill>
              </a:rPr>
              <a:t>wa</a:t>
            </a:r>
            <a:r>
              <a:rPr lang="en-US" sz="3600" dirty="0" err="1" smtClean="0"/>
              <a:t>vutia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wa</a:t>
            </a:r>
            <a:r>
              <a:rPr lang="en-US" sz="3600" dirty="0" err="1" smtClean="0"/>
              <a:t>hausa</a:t>
            </a:r>
            <a:r>
              <a:rPr lang="en-US" sz="3600" dirty="0" smtClean="0"/>
              <a:t> </a:t>
            </a:r>
            <a:r>
              <a:rPr lang="en-US" sz="3600" dirty="0" err="1" smtClean="0"/>
              <a:t>hawa</a:t>
            </a:r>
            <a:endParaRPr lang="en-US" sz="3600" dirty="0" smtClean="0"/>
          </a:p>
          <a:p>
            <a:pPr>
              <a:buNone/>
            </a:pPr>
            <a:r>
              <a:rPr lang="ru-RU" dirty="0" smtClean="0"/>
              <a:t>Арабский    привлекает       хауса       этих</a:t>
            </a:r>
          </a:p>
          <a:p>
            <a:pPr>
              <a:buNone/>
            </a:pPr>
            <a:r>
              <a:rPr lang="ru-RU" dirty="0" smtClean="0"/>
              <a:t>   язык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4000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737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Синтаксические валентности </a:t>
            </a:r>
            <a:r>
              <a:rPr lang="ru-RU" sz="3600" dirty="0" smtClean="0">
                <a:sym typeface="Symbol"/>
              </a:rPr>
              <a:t></a:t>
            </a:r>
          </a:p>
          <a:p>
            <a:pPr>
              <a:buNone/>
            </a:pPr>
            <a:r>
              <a:rPr lang="ru-RU" sz="3600" dirty="0" smtClean="0">
                <a:sym typeface="Symbol"/>
              </a:rPr>
              <a:t>синтаксические  актанты</a:t>
            </a:r>
          </a:p>
          <a:p>
            <a:pPr>
              <a:buNone/>
            </a:pPr>
            <a:endParaRPr lang="ru-RU" sz="3600" dirty="0" smtClean="0">
              <a:sym typeface="Symbol"/>
            </a:endParaRPr>
          </a:p>
          <a:p>
            <a:pPr>
              <a:buNone/>
            </a:pPr>
            <a:r>
              <a:rPr lang="ru-RU" sz="3600" dirty="0" smtClean="0">
                <a:sym typeface="Symbol"/>
              </a:rPr>
              <a:t>Семантические валентности </a:t>
            </a:r>
          </a:p>
          <a:p>
            <a:pPr>
              <a:buNone/>
            </a:pPr>
            <a:r>
              <a:rPr lang="ru-RU" sz="3600" dirty="0" smtClean="0">
                <a:sym typeface="Symbol"/>
              </a:rPr>
              <a:t>семантические актанты </a:t>
            </a:r>
          </a:p>
          <a:p>
            <a:pPr>
              <a:buNone/>
            </a:pPr>
            <a:r>
              <a:rPr lang="ru-RU" sz="3600" dirty="0" smtClean="0">
                <a:sym typeface="Symbol"/>
              </a:rPr>
              <a:t>(глубинные, смысловые роли)</a:t>
            </a:r>
          </a:p>
          <a:p>
            <a:pPr>
              <a:buNone/>
            </a:pPr>
            <a:endParaRPr lang="ru-RU" sz="24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Elena_14.06.15\Летняя школа\ЛЛШ 2015\fillmore_ACLLT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24744"/>
            <a:ext cx="3888432" cy="460851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10800000" flipV="1">
            <a:off x="539552" y="1269048"/>
            <a:ext cx="41764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smtClean="0">
                <a:sym typeface="Symbol"/>
              </a:rPr>
              <a:t>О глубинных ролях впервые заговорил известный американский лингвист </a:t>
            </a:r>
          </a:p>
          <a:p>
            <a:pPr>
              <a:buNone/>
            </a:pPr>
            <a:r>
              <a:rPr lang="ru-RU" sz="3200" b="1" dirty="0" smtClean="0">
                <a:sym typeface="Symbol"/>
              </a:rPr>
              <a:t>Чарльз </a:t>
            </a:r>
            <a:r>
              <a:rPr lang="ru-RU" sz="3200" b="1" dirty="0" err="1" smtClean="0">
                <a:sym typeface="Symbol"/>
              </a:rPr>
              <a:t>Филлмор</a:t>
            </a:r>
            <a:r>
              <a:rPr lang="ru-RU" sz="3200" b="1" dirty="0" smtClean="0">
                <a:sym typeface="Symbol"/>
              </a:rPr>
              <a:t> </a:t>
            </a:r>
            <a:r>
              <a:rPr lang="ru-RU" sz="3200" dirty="0" smtClean="0">
                <a:sym typeface="Symbol"/>
              </a:rPr>
              <a:t>(1929-2014)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3200" dirty="0" smtClean="0"/>
              <a:t>Среди </a:t>
            </a:r>
            <a:r>
              <a:rPr lang="ru-RU" sz="3200" b="1" dirty="0" smtClean="0">
                <a:solidFill>
                  <a:srgbClr val="000099"/>
                </a:solidFill>
              </a:rPr>
              <a:t>семантических актантов </a:t>
            </a:r>
            <a:r>
              <a:rPr lang="ru-RU" sz="3200" dirty="0" smtClean="0"/>
              <a:t>выделяются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субъект</a:t>
            </a:r>
            <a:r>
              <a:rPr lang="ru-RU" sz="3200" dirty="0" smtClean="0"/>
              <a:t>, или </a:t>
            </a:r>
            <a:r>
              <a:rPr lang="ru-RU" sz="3200" b="1" dirty="0" err="1" smtClean="0">
                <a:solidFill>
                  <a:srgbClr val="000099"/>
                </a:solidFill>
              </a:rPr>
              <a:t>агенс</a:t>
            </a:r>
            <a:endParaRPr lang="ru-RU" sz="3200" dirty="0" smtClean="0"/>
          </a:p>
          <a:p>
            <a:pPr>
              <a:buNone/>
            </a:pPr>
            <a:r>
              <a:rPr lang="ru-RU" sz="3200" i="1" dirty="0" smtClean="0"/>
              <a:t>  (</a:t>
            </a:r>
            <a:r>
              <a:rPr lang="ru-RU" sz="3200" b="1" i="1" dirty="0" smtClean="0">
                <a:solidFill>
                  <a:srgbClr val="C00000"/>
                </a:solidFill>
              </a:rPr>
              <a:t>Антон</a:t>
            </a:r>
            <a:r>
              <a:rPr lang="ru-RU" sz="3200" b="1" i="1" dirty="0" smtClean="0"/>
              <a:t> </a:t>
            </a:r>
            <a:r>
              <a:rPr lang="ru-RU" sz="3200" i="1" dirty="0" smtClean="0"/>
              <a:t>читает),</a:t>
            </a:r>
            <a:r>
              <a:rPr lang="ru-RU" sz="3200" dirty="0" smtClean="0"/>
              <a:t> </a:t>
            </a:r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000099"/>
                </a:solidFill>
              </a:rPr>
              <a:t>объект</a:t>
            </a:r>
            <a:r>
              <a:rPr lang="ru-RU" sz="3200" dirty="0" smtClean="0"/>
              <a:t>, или </a:t>
            </a:r>
            <a:r>
              <a:rPr lang="ru-RU" sz="3200" b="1" dirty="0" err="1" smtClean="0">
                <a:solidFill>
                  <a:srgbClr val="000099"/>
                </a:solidFill>
              </a:rPr>
              <a:t>пациенс</a:t>
            </a:r>
            <a:r>
              <a:rPr lang="ru-RU" sz="3200" dirty="0" smtClean="0"/>
              <a:t> </a:t>
            </a:r>
          </a:p>
          <a:p>
            <a:pPr>
              <a:buNone/>
            </a:pPr>
            <a:r>
              <a:rPr lang="ru-RU" sz="3200" i="1" dirty="0" smtClean="0"/>
              <a:t>  (читать</a:t>
            </a:r>
            <a:r>
              <a:rPr lang="ru-RU" sz="3200" b="1" i="1" dirty="0" smtClean="0"/>
              <a:t> </a:t>
            </a:r>
            <a:r>
              <a:rPr lang="ru-RU" sz="3200" b="1" i="1" dirty="0" smtClean="0">
                <a:solidFill>
                  <a:srgbClr val="C00000"/>
                </a:solidFill>
              </a:rPr>
              <a:t>книгу</a:t>
            </a:r>
            <a:r>
              <a:rPr lang="ru-RU" sz="3200" i="1" dirty="0" smtClean="0"/>
              <a:t>),</a:t>
            </a:r>
            <a:r>
              <a:rPr lang="ru-RU" sz="3200" b="1" i="1" dirty="0" smtClean="0"/>
              <a:t>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адресат</a:t>
            </a:r>
            <a:r>
              <a:rPr lang="ru-RU" sz="3200" dirty="0" smtClean="0"/>
              <a:t> </a:t>
            </a:r>
            <a:r>
              <a:rPr lang="ru-RU" sz="3200" i="1" dirty="0" smtClean="0"/>
              <a:t>(подарить </a:t>
            </a:r>
            <a:r>
              <a:rPr lang="ru-RU" sz="3200" b="1" i="1" dirty="0" smtClean="0">
                <a:solidFill>
                  <a:srgbClr val="C00000"/>
                </a:solidFill>
              </a:rPr>
              <a:t>другу</a:t>
            </a:r>
            <a:r>
              <a:rPr lang="ru-RU" sz="3200" i="1" dirty="0" smtClean="0"/>
              <a:t>),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инструмент</a:t>
            </a:r>
            <a:r>
              <a:rPr lang="ru-RU" sz="3200" dirty="0" smtClean="0"/>
              <a:t> </a:t>
            </a:r>
            <a:r>
              <a:rPr lang="ru-RU" sz="3200" i="1" dirty="0" smtClean="0"/>
              <a:t>(резать </a:t>
            </a:r>
            <a:r>
              <a:rPr lang="ru-RU" sz="3200" b="1" i="1" dirty="0" smtClean="0">
                <a:solidFill>
                  <a:srgbClr val="C00000"/>
                </a:solidFill>
              </a:rPr>
              <a:t>ножом</a:t>
            </a:r>
            <a:r>
              <a:rPr lang="ru-RU" sz="3200" i="1" dirty="0" smtClean="0"/>
              <a:t>)</a:t>
            </a:r>
            <a:r>
              <a:rPr lang="ru-RU" sz="3200" dirty="0" smtClean="0"/>
              <a:t> </a:t>
            </a:r>
          </a:p>
          <a:p>
            <a:pPr>
              <a:buNone/>
            </a:pPr>
            <a:r>
              <a:rPr lang="ru-RU" sz="3200" dirty="0" smtClean="0"/>
              <a:t>и др.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(1) </a:t>
            </a:r>
            <a:r>
              <a:rPr lang="ru-RU" sz="4000" i="1" dirty="0" smtClean="0"/>
              <a:t>Школьник решил задачу.</a:t>
            </a:r>
          </a:p>
          <a:p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(2) </a:t>
            </a:r>
            <a:r>
              <a:rPr lang="ru-RU" sz="4000" i="1" dirty="0" smtClean="0"/>
              <a:t>Школьником решена задача.</a:t>
            </a:r>
          </a:p>
          <a:p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(3) </a:t>
            </a:r>
            <a:r>
              <a:rPr lang="ru-RU" sz="4000" i="1" dirty="0" smtClean="0"/>
              <a:t>Решение школьником задачи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4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4000" dirty="0" smtClean="0"/>
              <a:t>Если при отглагольном существительном выражена лишь одна семантическая валентность, мы используем форму </a:t>
            </a:r>
            <a:r>
              <a:rPr lang="ru-RU" sz="4000" dirty="0" err="1" smtClean="0"/>
              <a:t>род.п</a:t>
            </a:r>
            <a:r>
              <a:rPr lang="ru-RU" sz="4000" dirty="0" smtClean="0"/>
              <a:t>.: </a:t>
            </a:r>
          </a:p>
          <a:p>
            <a:pPr>
              <a:buNone/>
            </a:pPr>
            <a:r>
              <a:rPr lang="ru-RU" sz="4000" i="1" dirty="0" smtClean="0"/>
              <a:t>ответ </a:t>
            </a:r>
            <a:r>
              <a:rPr lang="ru-RU" sz="4000" b="1" i="1" dirty="0" smtClean="0">
                <a:solidFill>
                  <a:srgbClr val="C00000"/>
                </a:solidFill>
              </a:rPr>
              <a:t>ученика</a:t>
            </a:r>
            <a:r>
              <a:rPr lang="ru-RU" sz="4000" dirty="0" smtClean="0"/>
              <a:t> (</a:t>
            </a:r>
            <a:r>
              <a:rPr lang="ru-RU" sz="4000" dirty="0" err="1" smtClean="0"/>
              <a:t>агенс</a:t>
            </a:r>
            <a:r>
              <a:rPr lang="ru-RU" sz="4000" dirty="0" smtClean="0"/>
              <a:t>), </a:t>
            </a:r>
          </a:p>
          <a:p>
            <a:pPr>
              <a:buNone/>
            </a:pPr>
            <a:r>
              <a:rPr lang="ru-RU" sz="4000" i="1" dirty="0" smtClean="0"/>
              <a:t>проверка </a:t>
            </a:r>
            <a:r>
              <a:rPr lang="ru-RU" sz="4000" b="1" i="1" dirty="0" smtClean="0">
                <a:solidFill>
                  <a:srgbClr val="C00000"/>
                </a:solidFill>
              </a:rPr>
              <a:t>сочинения</a:t>
            </a:r>
            <a:r>
              <a:rPr lang="ru-RU" sz="4000" dirty="0" smtClean="0"/>
              <a:t> (</a:t>
            </a:r>
            <a:r>
              <a:rPr lang="ru-RU" sz="4000" dirty="0" err="1" smtClean="0"/>
              <a:t>пациенс</a:t>
            </a:r>
            <a:r>
              <a:rPr lang="ru-RU" sz="4000" dirty="0" smtClean="0"/>
              <a:t>).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Из-за этого может возникнуть неоднозначность: </a:t>
            </a:r>
          </a:p>
          <a:p>
            <a:pPr>
              <a:buNone/>
            </a:pPr>
            <a:r>
              <a:rPr lang="ru-RU" sz="4000" i="1" dirty="0" smtClean="0"/>
              <a:t>преследование </a:t>
            </a:r>
            <a:r>
              <a:rPr lang="ru-RU" sz="4000" b="1" i="1" dirty="0" smtClean="0">
                <a:solidFill>
                  <a:srgbClr val="C00000"/>
                </a:solidFill>
              </a:rPr>
              <a:t>тигра</a:t>
            </a:r>
            <a:r>
              <a:rPr lang="ru-RU" sz="4000" i="1" dirty="0" smtClean="0"/>
              <a:t> </a:t>
            </a:r>
          </a:p>
          <a:p>
            <a:pPr>
              <a:buNone/>
            </a:pPr>
            <a:r>
              <a:rPr lang="ru-RU" sz="4000" i="1" dirty="0" smtClean="0"/>
              <a:t>критика </a:t>
            </a:r>
            <a:r>
              <a:rPr lang="ru-RU" sz="4000" b="1" i="1" dirty="0" smtClean="0">
                <a:solidFill>
                  <a:srgbClr val="C00000"/>
                </a:solidFill>
              </a:rPr>
              <a:t>писателя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Соотношение семантических и синтаксических валентностей называется </a:t>
            </a:r>
            <a:r>
              <a:rPr lang="ru-RU" sz="3600" b="1" dirty="0" smtClean="0">
                <a:solidFill>
                  <a:srgbClr val="000099"/>
                </a:solidFill>
              </a:rPr>
              <a:t>моделью управления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Понятие модели управления предложено </a:t>
            </a:r>
          </a:p>
          <a:p>
            <a:pPr>
              <a:buNone/>
            </a:pPr>
            <a:r>
              <a:rPr lang="ru-RU" sz="3600" dirty="0" smtClean="0">
                <a:solidFill>
                  <a:srgbClr val="006600"/>
                </a:solidFill>
              </a:rPr>
              <a:t>Игорем Александровичем </a:t>
            </a:r>
            <a:r>
              <a:rPr lang="ru-RU" sz="3600" b="1" dirty="0" smtClean="0">
                <a:solidFill>
                  <a:srgbClr val="006600"/>
                </a:solidFill>
              </a:rPr>
              <a:t>Мельчуком</a:t>
            </a:r>
            <a:r>
              <a:rPr lang="ru-RU" sz="3600" dirty="0" smtClean="0">
                <a:solidFill>
                  <a:srgbClr val="006600"/>
                </a:solidFill>
              </a:rPr>
              <a:t> </a:t>
            </a:r>
          </a:p>
          <a:p>
            <a:pPr>
              <a:buNone/>
            </a:pPr>
            <a:r>
              <a:rPr lang="ru-RU" sz="3600" dirty="0" smtClean="0"/>
              <a:t>и </a:t>
            </a:r>
            <a:r>
              <a:rPr lang="ru-RU" sz="3600" dirty="0" smtClean="0">
                <a:solidFill>
                  <a:srgbClr val="006600"/>
                </a:solidFill>
              </a:rPr>
              <a:t>Юрием </a:t>
            </a:r>
            <a:r>
              <a:rPr lang="ru-RU" sz="3600" dirty="0" err="1" smtClean="0">
                <a:solidFill>
                  <a:srgbClr val="006600"/>
                </a:solidFill>
              </a:rPr>
              <a:t>Дерениковичем</a:t>
            </a:r>
            <a:r>
              <a:rPr lang="ru-RU" sz="3600" dirty="0" smtClean="0">
                <a:solidFill>
                  <a:srgbClr val="006600"/>
                </a:solidFill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</a:rPr>
              <a:t>Апресяном</a:t>
            </a:r>
            <a:r>
              <a:rPr lang="ru-RU" sz="3600" dirty="0" smtClean="0">
                <a:solidFill>
                  <a:srgbClr val="006600"/>
                </a:solidFill>
              </a:rPr>
              <a:t>. </a:t>
            </a:r>
            <a:endParaRPr lang="ru-RU" sz="4000" b="1" i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Elena_14.06.15\Летняя школа\ЛЛШ 2015\250px-Igor_Mel'cu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4608512" cy="3528392"/>
          </a:xfrm>
          <a:prstGeom prst="rect">
            <a:avLst/>
          </a:prstGeom>
          <a:noFill/>
        </p:spPr>
      </p:pic>
      <p:pic>
        <p:nvPicPr>
          <p:cNvPr id="7171" name="Picture 3" descr="D:\Elena_14.06.15\Летняя школа\ЛЛШ 2015\apresyan_photo_1390212600.jpg.0x450_q85_crop_cropsize-600x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140968"/>
            <a:ext cx="4176464" cy="32232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4437112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И.А. Мельчук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84168" y="2564904"/>
            <a:ext cx="2765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Ю.Д. Апресян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Валентности</a:t>
            </a:r>
          </a:p>
          <a:p>
            <a:pPr>
              <a:buNone/>
            </a:pPr>
            <a:r>
              <a:rPr lang="ru-RU" sz="4000" dirty="0" smtClean="0"/>
              <a:t>(от </a:t>
            </a:r>
            <a:r>
              <a:rPr lang="ru-RU" sz="4000" i="1" dirty="0" smtClean="0"/>
              <a:t>лат.</a:t>
            </a:r>
            <a:r>
              <a:rPr lang="ru-RU" sz="4000" dirty="0" smtClean="0"/>
              <a:t> </a:t>
            </a:r>
            <a:r>
              <a:rPr lang="ru-RU" sz="4000" dirty="0" err="1" smtClean="0"/>
              <a:t>valentia</a:t>
            </a:r>
            <a:r>
              <a:rPr lang="ru-RU" sz="4000" dirty="0" smtClean="0"/>
              <a:t> – сила). 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4000" dirty="0" smtClean="0"/>
              <a:t>Первым это понятие </a:t>
            </a:r>
          </a:p>
          <a:p>
            <a:pPr>
              <a:buNone/>
            </a:pPr>
            <a:r>
              <a:rPr lang="ru-RU" sz="4000" dirty="0" smtClean="0"/>
              <a:t>в лингвистику ввел </a:t>
            </a:r>
          </a:p>
          <a:p>
            <a:pPr>
              <a:buNone/>
            </a:pPr>
            <a:r>
              <a:rPr lang="ru-RU" sz="4000" dirty="0" smtClean="0"/>
              <a:t>Соломон Давидович </a:t>
            </a:r>
          </a:p>
          <a:p>
            <a:pPr>
              <a:buNone/>
            </a:pPr>
            <a:r>
              <a:rPr lang="ru-RU" sz="4000" dirty="0" err="1" smtClean="0"/>
              <a:t>Кацнельсон</a:t>
            </a:r>
            <a:r>
              <a:rPr lang="ru-RU" sz="4000" dirty="0" smtClean="0"/>
              <a:t> (1948).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i="1" dirty="0" smtClean="0"/>
              <a:t>Дать</a:t>
            </a:r>
            <a:endParaRPr lang="ru-RU" sz="4000" dirty="0" smtClean="0"/>
          </a:p>
          <a:p>
            <a:pPr>
              <a:buNone/>
            </a:pPr>
            <a:endParaRPr lang="ru-RU" sz="4000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556792"/>
          <a:ext cx="784887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800200"/>
                <a:gridCol w="1800200"/>
                <a:gridCol w="259228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Субъект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Объект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Адресат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Семанти-ческие</a:t>
                      </a:r>
                      <a:r>
                        <a:rPr lang="ru-RU" sz="2400" dirty="0" smtClean="0"/>
                        <a:t> валентности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Им.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падеж (</a:t>
                      </a:r>
                      <a:r>
                        <a:rPr lang="ru-RU" sz="2400" dirty="0" err="1" smtClean="0"/>
                        <a:t>подле-жащее</a:t>
                      </a:r>
                      <a:r>
                        <a:rPr lang="ru-RU" sz="240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Вин. падеж</a:t>
                      </a:r>
                      <a:r>
                        <a:rPr lang="ru-RU" sz="2400" baseline="0" dirty="0" smtClean="0"/>
                        <a:t> (прямое доп.)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Дат. падеж (косв. доп.)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Синтакси-ческие</a:t>
                      </a:r>
                      <a:r>
                        <a:rPr lang="ru-RU" sz="2400" dirty="0" smtClean="0"/>
                        <a:t> валентности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Антон подшутил </a:t>
            </a:r>
            <a:r>
              <a:rPr lang="ru-RU" i="1" dirty="0" smtClean="0">
                <a:solidFill>
                  <a:srgbClr val="C00000"/>
                </a:solidFill>
              </a:rPr>
              <a:t>над братом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i="1" dirty="0" smtClean="0"/>
              <a:t>Лампа висит </a:t>
            </a:r>
            <a:r>
              <a:rPr lang="ru-RU" i="1" dirty="0" smtClean="0">
                <a:solidFill>
                  <a:srgbClr val="C00000"/>
                </a:solidFill>
              </a:rPr>
              <a:t>над столом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Подшутить</a:t>
            </a:r>
          </a:p>
          <a:p>
            <a:pPr>
              <a:buNone/>
            </a:pPr>
            <a:endParaRPr lang="ru-RU" sz="4000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ru-RU" sz="4000" b="1" i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Висеть</a:t>
            </a:r>
          </a:p>
          <a:p>
            <a:pPr>
              <a:buNone/>
            </a:pPr>
            <a:endParaRPr lang="ru-RU" sz="4000" b="1" i="1" dirty="0" smtClean="0">
              <a:solidFill>
                <a:srgbClr val="0066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2060848"/>
          <a:ext cx="77048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46085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Субъект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Объект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Именит. падеж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/>
                        <a:t>над</a:t>
                      </a:r>
                      <a:r>
                        <a:rPr lang="ru-RU" sz="2400" dirty="0" smtClean="0"/>
                        <a:t> + творит. падеж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3717032"/>
          <a:ext cx="7920880" cy="276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4680520"/>
              </a:tblGrid>
              <a:tr h="48132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Субъект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Место</a:t>
                      </a:r>
                      <a:endParaRPr lang="ru-RU" sz="2400" dirty="0"/>
                    </a:p>
                  </a:txBody>
                  <a:tcPr/>
                </a:tc>
              </a:tr>
              <a:tr h="225497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Именит.</a:t>
                      </a:r>
                      <a:r>
                        <a:rPr lang="ru-RU" sz="2400" baseline="0" dirty="0" smtClean="0"/>
                        <a:t> падеж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Формы со значением места:</a:t>
                      </a:r>
                    </a:p>
                    <a:p>
                      <a:r>
                        <a:rPr kumimoji="0"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падеж;</a:t>
                      </a:r>
                    </a:p>
                    <a:p>
                      <a:r>
                        <a:rPr kumimoji="0"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предл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падеж;</a:t>
                      </a:r>
                    </a:p>
                    <a:p>
                      <a:r>
                        <a:rPr kumimoji="0"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творит. падеж;</a:t>
                      </a:r>
                    </a:p>
                    <a:p>
                      <a:r>
                        <a:rPr kumimoji="0"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над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творит. падеж;</a:t>
                      </a:r>
                    </a:p>
                    <a:p>
                      <a:r>
                        <a:rPr kumimoji="0"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родит. падеж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dirty="0" smtClean="0"/>
              <a:t>Глаголы со значением прибытия (</a:t>
            </a:r>
            <a:r>
              <a:rPr lang="ru-RU" sz="4000" i="1" dirty="0" smtClean="0">
                <a:solidFill>
                  <a:srgbClr val="C00000"/>
                </a:solidFill>
              </a:rPr>
              <a:t>приехать, прилететь, войти, положить, поставить</a:t>
            </a:r>
            <a:r>
              <a:rPr lang="ru-RU" sz="4000" dirty="0" smtClean="0"/>
              <a:t> и многие другие) имеют </a:t>
            </a:r>
            <a:r>
              <a:rPr lang="ru-RU" sz="4000" dirty="0" smtClean="0">
                <a:solidFill>
                  <a:srgbClr val="000099"/>
                </a:solidFill>
              </a:rPr>
              <a:t>валентность конечной точки действия</a:t>
            </a:r>
            <a:r>
              <a:rPr lang="ru-RU" sz="4000" dirty="0" smtClean="0"/>
              <a:t>, а глаголы со значением удаления </a:t>
            </a:r>
            <a:r>
              <a:rPr lang="ru-RU" sz="4000" i="1" dirty="0" smtClean="0"/>
              <a:t>(</a:t>
            </a:r>
            <a:r>
              <a:rPr lang="ru-RU" sz="4000" i="1" dirty="0" smtClean="0">
                <a:solidFill>
                  <a:srgbClr val="C00000"/>
                </a:solidFill>
              </a:rPr>
              <a:t>уйти, улететь, выйти, убрать, снять</a:t>
            </a:r>
            <a:r>
              <a:rPr lang="ru-RU" sz="4000" i="1" dirty="0" smtClean="0"/>
              <a:t>)</a:t>
            </a:r>
            <a:r>
              <a:rPr lang="ru-RU" sz="4000" dirty="0" smtClean="0"/>
              <a:t> – </a:t>
            </a:r>
            <a:r>
              <a:rPr lang="ru-RU" sz="4000" dirty="0" smtClean="0">
                <a:solidFill>
                  <a:srgbClr val="000099"/>
                </a:solidFill>
              </a:rPr>
              <a:t>валентность исходной точки действия</a:t>
            </a:r>
            <a:r>
              <a:rPr lang="ru-RU" sz="4000" dirty="0" smtClean="0"/>
              <a:t>. </a:t>
            </a:r>
            <a:endParaRPr lang="ru-RU" sz="4000" b="1" i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Валентность на целую ситуацию, например: </a:t>
            </a:r>
            <a:r>
              <a:rPr lang="ru-RU" sz="4000" i="1" dirty="0" smtClean="0">
                <a:solidFill>
                  <a:srgbClr val="C00000"/>
                </a:solidFill>
              </a:rPr>
              <a:t>настаивать </a:t>
            </a:r>
            <a:r>
              <a:rPr lang="ru-RU" sz="4000" b="1" i="1" dirty="0" smtClean="0">
                <a:solidFill>
                  <a:srgbClr val="C00000"/>
                </a:solidFill>
              </a:rPr>
              <a:t>на чем-либо</a:t>
            </a:r>
            <a:r>
              <a:rPr lang="ru-RU" sz="4000" i="1" dirty="0" smtClean="0">
                <a:solidFill>
                  <a:srgbClr val="C00000"/>
                </a:solidFill>
              </a:rPr>
              <a:t> </a:t>
            </a:r>
            <a:r>
              <a:rPr lang="ru-RU" sz="4000" i="1" dirty="0" smtClean="0"/>
              <a:t>(на поездке в деревню), </a:t>
            </a:r>
            <a:r>
              <a:rPr lang="ru-RU" sz="4000" i="1" dirty="0" smtClean="0">
                <a:solidFill>
                  <a:srgbClr val="C00000"/>
                </a:solidFill>
              </a:rPr>
              <a:t>обрадоваться </a:t>
            </a:r>
            <a:r>
              <a:rPr lang="ru-RU" sz="4000" b="1" i="1" dirty="0" smtClean="0">
                <a:solidFill>
                  <a:srgbClr val="C00000"/>
                </a:solidFill>
              </a:rPr>
              <a:t>чему-либо</a:t>
            </a:r>
            <a:r>
              <a:rPr lang="ru-RU" sz="4000" i="1" dirty="0" smtClean="0">
                <a:solidFill>
                  <a:srgbClr val="C00000"/>
                </a:solidFill>
              </a:rPr>
              <a:t> </a:t>
            </a:r>
            <a:r>
              <a:rPr lang="ru-RU" sz="4000" i="1" dirty="0" smtClean="0"/>
              <a:t>(приходу друга), </a:t>
            </a:r>
          </a:p>
          <a:p>
            <a:pPr>
              <a:buNone/>
            </a:pPr>
            <a:r>
              <a:rPr lang="ru-RU" sz="4000" i="1" dirty="0" smtClean="0"/>
              <a:t>  </a:t>
            </a:r>
            <a:r>
              <a:rPr lang="ru-RU" sz="4000" i="1" dirty="0" smtClean="0">
                <a:solidFill>
                  <a:srgbClr val="C00000"/>
                </a:solidFill>
              </a:rPr>
              <a:t>убеждать </a:t>
            </a:r>
            <a:r>
              <a:rPr lang="ru-RU" sz="4000" b="1" i="1" dirty="0" smtClean="0">
                <a:solidFill>
                  <a:srgbClr val="C00000"/>
                </a:solidFill>
              </a:rPr>
              <a:t>в чем-либо</a:t>
            </a:r>
            <a:r>
              <a:rPr lang="ru-RU" sz="4000" i="1" dirty="0" smtClean="0">
                <a:solidFill>
                  <a:srgbClr val="C00000"/>
                </a:solidFill>
              </a:rPr>
              <a:t> </a:t>
            </a:r>
            <a:r>
              <a:rPr lang="ru-RU" sz="4000" i="1" dirty="0" smtClean="0"/>
              <a:t>(в том, что надо поступить в университет).</a:t>
            </a:r>
            <a:r>
              <a:rPr lang="ru-RU" sz="4000" dirty="0" smtClean="0"/>
              <a:t> </a:t>
            </a:r>
            <a:endParaRPr lang="ru-RU" sz="4000" b="1" i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Надеяться </a:t>
            </a:r>
            <a:r>
              <a:rPr lang="ru-RU" sz="4000" i="1" dirty="0" smtClean="0">
                <a:solidFill>
                  <a:srgbClr val="000099"/>
                </a:solidFill>
              </a:rPr>
              <a:t>(на + </a:t>
            </a:r>
            <a:r>
              <a:rPr lang="ru-RU" sz="4000" dirty="0" err="1" smtClean="0">
                <a:solidFill>
                  <a:srgbClr val="000099"/>
                </a:solidFill>
              </a:rPr>
              <a:t>вин.п</a:t>
            </a:r>
            <a:r>
              <a:rPr lang="ru-RU" sz="4000" dirty="0" smtClean="0">
                <a:solidFill>
                  <a:srgbClr val="000099"/>
                </a:solidFill>
              </a:rPr>
              <a:t>.</a:t>
            </a:r>
            <a:r>
              <a:rPr lang="ru-RU" sz="4000" i="1" dirty="0" smtClean="0">
                <a:solidFill>
                  <a:srgbClr val="000099"/>
                </a:solidFill>
              </a:rPr>
              <a:t>)</a:t>
            </a:r>
          </a:p>
          <a:p>
            <a:pPr>
              <a:buNone/>
            </a:pPr>
            <a:r>
              <a:rPr lang="ru-RU" sz="4000" i="1" dirty="0" smtClean="0"/>
              <a:t>Мой брат надеется </a:t>
            </a:r>
            <a:r>
              <a:rPr lang="ru-RU" sz="4000" i="1" dirty="0" smtClean="0">
                <a:solidFill>
                  <a:srgbClr val="C00000"/>
                </a:solidFill>
              </a:rPr>
              <a:t>на поступление </a:t>
            </a:r>
            <a:r>
              <a:rPr lang="ru-RU" sz="4000" i="1" dirty="0" smtClean="0"/>
              <a:t>в университет.</a:t>
            </a:r>
            <a:r>
              <a:rPr lang="ru-RU" sz="4000" dirty="0" smtClean="0"/>
              <a:t> </a:t>
            </a:r>
            <a:endParaRPr lang="ru-RU" sz="40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i="1" dirty="0" smtClean="0"/>
              <a:t>Мой брат надеется </a:t>
            </a:r>
            <a:r>
              <a:rPr lang="ru-RU" sz="4000" i="1" dirty="0" smtClean="0">
                <a:solidFill>
                  <a:srgbClr val="C00000"/>
                </a:solidFill>
              </a:rPr>
              <a:t>на то, что (он) поступит</a:t>
            </a:r>
            <a:r>
              <a:rPr lang="ru-RU" sz="4000" i="1" dirty="0" smtClean="0"/>
              <a:t> в университет.</a:t>
            </a:r>
          </a:p>
          <a:p>
            <a:pPr>
              <a:buNone/>
            </a:pPr>
            <a:r>
              <a:rPr lang="ru-RU" sz="4000" i="1" dirty="0" smtClean="0"/>
              <a:t>Мой брат </a:t>
            </a:r>
            <a:r>
              <a:rPr lang="ru-RU" sz="4000" i="1" dirty="0" smtClean="0">
                <a:solidFill>
                  <a:srgbClr val="C00000"/>
                </a:solidFill>
              </a:rPr>
              <a:t>надеется, что поступит</a:t>
            </a:r>
            <a:r>
              <a:rPr lang="ru-RU" sz="4000" i="1" dirty="0" smtClean="0"/>
              <a:t> в университет</a:t>
            </a:r>
            <a:r>
              <a:rPr lang="ru-RU" sz="4000" dirty="0" smtClean="0"/>
              <a:t>. </a:t>
            </a:r>
          </a:p>
          <a:p>
            <a:pPr>
              <a:buNone/>
            </a:pPr>
            <a:r>
              <a:rPr lang="ru-RU" sz="4000" i="1" dirty="0" smtClean="0"/>
              <a:t>Мой брат </a:t>
            </a:r>
            <a:r>
              <a:rPr lang="ru-RU" sz="4000" i="1" dirty="0" smtClean="0">
                <a:solidFill>
                  <a:srgbClr val="C00000"/>
                </a:solidFill>
              </a:rPr>
              <a:t>надеется поступить </a:t>
            </a:r>
            <a:r>
              <a:rPr lang="ru-RU" sz="4000" i="1" dirty="0" smtClean="0"/>
              <a:t>в университет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4000" b="1" i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0099"/>
                </a:solidFill>
              </a:rPr>
              <a:t>Расщепление валентностей</a:t>
            </a:r>
          </a:p>
          <a:p>
            <a:pPr>
              <a:buNone/>
            </a:pPr>
            <a:r>
              <a:rPr lang="ru-RU" sz="3600" i="1" dirty="0" smtClean="0"/>
              <a:t>Ответы школьников восхищают ведущих.</a:t>
            </a:r>
            <a:endParaRPr lang="ru-RU" sz="3600" i="1" dirty="0" smtClean="0"/>
          </a:p>
          <a:p>
            <a:pPr>
              <a:buNone/>
            </a:pPr>
            <a:r>
              <a:rPr lang="ru-RU" sz="3600" i="1" dirty="0" smtClean="0"/>
              <a:t>Школьники восхищают ведущих своими ответами</a:t>
            </a:r>
            <a:r>
              <a:rPr lang="ru-RU" sz="3600" dirty="0" smtClean="0"/>
              <a:t>.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i="1" dirty="0" smtClean="0"/>
              <a:t>Мы считаем, что эта команда – самая </a:t>
            </a:r>
            <a:r>
              <a:rPr lang="ru-RU" sz="3600" i="1" dirty="0" smtClean="0"/>
              <a:t>хорошая</a:t>
            </a:r>
            <a:r>
              <a:rPr lang="ru-RU" sz="3600" i="1" dirty="0" smtClean="0"/>
              <a:t>.</a:t>
            </a:r>
          </a:p>
          <a:p>
            <a:pPr>
              <a:buNone/>
            </a:pPr>
            <a:r>
              <a:rPr lang="ru-RU" sz="3600" i="1" dirty="0" smtClean="0"/>
              <a:t> Мы считаем эту команду самой </a:t>
            </a:r>
            <a:r>
              <a:rPr lang="ru-RU" sz="3600" i="1" dirty="0" smtClean="0"/>
              <a:t>хорошей</a:t>
            </a:r>
            <a:r>
              <a:rPr lang="ru-RU" sz="3600" i="1" dirty="0" smtClean="0"/>
              <a:t>.</a:t>
            </a:r>
            <a:endParaRPr lang="ru-RU" sz="3600" b="1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i="1" dirty="0" smtClean="0">
                <a:solidFill>
                  <a:srgbClr val="C00000"/>
                </a:solidFill>
              </a:rPr>
              <a:t>Художник нарисовал (написал, изобразил) сына.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ru-RU" sz="3500" b="1" i="1" dirty="0" smtClean="0">
                <a:solidFill>
                  <a:srgbClr val="C00000"/>
                </a:solidFill>
              </a:rPr>
              <a:t>Мальчика</a:t>
            </a:r>
            <a:r>
              <a:rPr lang="ru-RU" sz="3500" b="1" i="1" dirty="0" smtClean="0"/>
              <a:t>,</a:t>
            </a:r>
            <a:r>
              <a:rPr lang="ru-RU" sz="3500" i="1" dirty="0" smtClean="0"/>
              <a:t> который сейчас разговаривает с учителем, нарисовал художник</a:t>
            </a:r>
            <a:r>
              <a:rPr lang="ru-RU" sz="3500" dirty="0" smtClean="0"/>
              <a:t> (здесь мы имеем в виду живого мальчика). </a:t>
            </a:r>
            <a:endParaRPr lang="ru-RU" sz="3500" dirty="0" smtClean="0"/>
          </a:p>
          <a:p>
            <a:pPr>
              <a:buNone/>
            </a:pPr>
            <a:r>
              <a:rPr lang="ru-RU" sz="3500" i="1" dirty="0" smtClean="0"/>
              <a:t>Посмотри </a:t>
            </a:r>
            <a:r>
              <a:rPr lang="ru-RU" sz="3500" i="1" dirty="0" smtClean="0"/>
              <a:t>на эту картину: как замечательно художник нарисовал </a:t>
            </a:r>
            <a:r>
              <a:rPr lang="ru-RU" sz="3500" b="1" i="1" dirty="0" smtClean="0">
                <a:solidFill>
                  <a:srgbClr val="C00000"/>
                </a:solidFill>
              </a:rPr>
              <a:t>сына</a:t>
            </a:r>
            <a:r>
              <a:rPr lang="ru-RU" sz="3500" dirty="0" smtClean="0"/>
              <a:t> (а здесь мы говорим об изображении мальчика). </a:t>
            </a:r>
            <a:endParaRPr lang="ru-RU" sz="35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Elena_14.06.15\Летняя школа\ЛЛШ 2015\сын художни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4514850" cy="5715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436096" y="2690336"/>
            <a:ext cx="33843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В.А. </a:t>
            </a:r>
            <a:r>
              <a:rPr lang="ru-RU" sz="2800" dirty="0" err="1" smtClean="0"/>
              <a:t>Тропинин</a:t>
            </a:r>
            <a:r>
              <a:rPr lang="ru-RU" sz="2800" dirty="0" smtClean="0"/>
              <a:t>. </a:t>
            </a:r>
          </a:p>
          <a:p>
            <a:endParaRPr lang="ru-RU" sz="2800" dirty="0" smtClean="0"/>
          </a:p>
          <a:p>
            <a:r>
              <a:rPr lang="ru-RU" sz="2800" dirty="0" smtClean="0"/>
              <a:t>«Портрет сына» (</a:t>
            </a:r>
            <a:r>
              <a:rPr lang="ru-RU" sz="2800" dirty="0" err="1" smtClean="0"/>
              <a:t>ок</a:t>
            </a:r>
            <a:r>
              <a:rPr lang="ru-RU" sz="2800" dirty="0" smtClean="0"/>
              <a:t>. 1818)</a:t>
            </a:r>
            <a:endParaRPr lang="ru-RU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Если контекст не подсказывает, какое из двух значений выбрать, мы имеем дело со </a:t>
            </a:r>
            <a:r>
              <a:rPr lang="ru-RU" sz="3600" b="1" dirty="0" smtClean="0">
                <a:solidFill>
                  <a:srgbClr val="000099"/>
                </a:solidFill>
              </a:rPr>
              <a:t>склеиванием валентностей</a:t>
            </a:r>
            <a:r>
              <a:rPr lang="ru-RU" sz="3600" dirty="0" smtClean="0"/>
              <a:t>, </a:t>
            </a:r>
            <a:endParaRPr lang="ru-RU" sz="3600" b="1" dirty="0" smtClean="0"/>
          </a:p>
          <a:p>
            <a:pPr>
              <a:buNone/>
            </a:pPr>
            <a:r>
              <a:rPr lang="ru-RU" sz="3600" dirty="0" smtClean="0"/>
              <a:t>т.е. в одной форме выражаются сразу два участника ситуации: и объект </a:t>
            </a:r>
            <a:r>
              <a:rPr lang="ru-RU" sz="3600" dirty="0" smtClean="0"/>
              <a:t>действия, </a:t>
            </a:r>
            <a:r>
              <a:rPr lang="ru-RU" sz="3600" dirty="0" smtClean="0"/>
              <a:t>и то, что получилось в результате действия – изображение объекта.</a:t>
            </a: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Глаголы копирования </a:t>
            </a:r>
            <a:r>
              <a:rPr lang="ru-RU" sz="3600" dirty="0" smtClean="0"/>
              <a:t>– </a:t>
            </a:r>
            <a:r>
              <a:rPr lang="ru-RU" sz="3600" i="1" dirty="0" smtClean="0"/>
              <a:t>переписать, перерисовать, скопировать, перевести (текст) </a:t>
            </a:r>
            <a:r>
              <a:rPr lang="ru-RU" sz="3600" dirty="0" smtClean="0"/>
              <a:t>и под.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i="1" dirty="0" smtClean="0">
                <a:solidFill>
                  <a:srgbClr val="C00000"/>
                </a:solidFill>
              </a:rPr>
              <a:t>Школьники переписали </a:t>
            </a:r>
            <a:r>
              <a:rPr lang="ru-RU" sz="3600" b="1" i="1" dirty="0" smtClean="0">
                <a:solidFill>
                  <a:srgbClr val="C00000"/>
                </a:solidFill>
              </a:rPr>
              <a:t>предложение</a:t>
            </a:r>
            <a:r>
              <a:rPr lang="ru-RU" sz="3600" i="1" dirty="0" smtClean="0">
                <a:solidFill>
                  <a:srgbClr val="C00000"/>
                </a:solidFill>
              </a:rPr>
              <a:t> с доски в тетрадь.</a:t>
            </a:r>
            <a:endParaRPr lang="ru-RU" sz="3600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Валентность слова</a:t>
            </a:r>
            <a:r>
              <a:rPr lang="ru-RU" sz="4400" dirty="0" smtClean="0">
                <a:solidFill>
                  <a:srgbClr val="000099"/>
                </a:solidFill>
              </a:rPr>
              <a:t> </a:t>
            </a:r>
            <a:r>
              <a:rPr lang="ru-RU" sz="4400" dirty="0" smtClean="0"/>
              <a:t>– это способность слова присоединять к себе зависимые слова в определенных формах; без этих зависимых слов употребление главного слова неполно.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Elena_14.06.15\Летняя школа\ЛЛШ 2015\Меншиков в Березов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128792" cy="558923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7096" y="5877272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В.И. Суриков. «Меншиков в Берёзове» (1883)</a:t>
            </a:r>
            <a:endParaRPr lang="ru-RU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600" i="1" dirty="0" smtClean="0"/>
          </a:p>
          <a:p>
            <a:pPr>
              <a:buNone/>
            </a:pPr>
            <a:endParaRPr lang="ru-RU" sz="3600" i="1" dirty="0" smtClean="0"/>
          </a:p>
          <a:p>
            <a:pPr>
              <a:buNone/>
            </a:pPr>
            <a:r>
              <a:rPr lang="ru-RU" sz="3600" i="1" dirty="0" smtClean="0"/>
              <a:t>Суриков писал </a:t>
            </a:r>
            <a:r>
              <a:rPr lang="ru-RU" sz="3600" i="1" dirty="0" smtClean="0">
                <a:solidFill>
                  <a:srgbClr val="C00000"/>
                </a:solidFill>
              </a:rPr>
              <a:t>дочь</a:t>
            </a:r>
            <a:r>
              <a:rPr lang="ru-RU" sz="3600" i="1" dirty="0" smtClean="0"/>
              <a:t> Меншикова Марию </a:t>
            </a:r>
            <a:r>
              <a:rPr lang="ru-RU" sz="3600" i="1" dirty="0" smtClean="0">
                <a:solidFill>
                  <a:srgbClr val="C00000"/>
                </a:solidFill>
              </a:rPr>
              <a:t>со своей жены</a:t>
            </a:r>
            <a:r>
              <a:rPr lang="ru-RU" sz="3600" i="1" dirty="0" smtClean="0"/>
              <a:t>.</a:t>
            </a:r>
            <a:endParaRPr lang="ru-RU" sz="3600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28736"/>
            <a:ext cx="8183880" cy="135732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CC0066"/>
                </a:solidFill>
              </a:rPr>
              <a:t>Спасибо</a:t>
            </a:r>
            <a:r>
              <a:rPr lang="ru-RU" dirty="0" smtClean="0">
                <a:solidFill>
                  <a:srgbClr val="CC0066"/>
                </a:solidFill>
              </a:rPr>
              <a:t> </a:t>
            </a:r>
            <a:r>
              <a:rPr lang="ru-RU" sz="4000" dirty="0" smtClean="0">
                <a:solidFill>
                  <a:srgbClr val="CC0066"/>
                </a:solidFill>
              </a:rPr>
              <a:t>за внимание!</a:t>
            </a:r>
            <a:endParaRPr lang="ru-RU" sz="4000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i="1" dirty="0" smtClean="0"/>
              <a:t>Учитель </a:t>
            </a:r>
            <a:r>
              <a:rPr lang="ru-RU" sz="3200" b="1" i="1" dirty="0" smtClean="0">
                <a:solidFill>
                  <a:srgbClr val="C00000"/>
                </a:solidFill>
              </a:rPr>
              <a:t>дал</a:t>
            </a:r>
            <a:r>
              <a:rPr lang="ru-RU" sz="3200" i="1" dirty="0" smtClean="0"/>
              <a:t> книгу ученику.</a:t>
            </a:r>
          </a:p>
          <a:p>
            <a:pPr>
              <a:buNone/>
            </a:pPr>
            <a:r>
              <a:rPr lang="ru-RU" sz="3200" i="1" dirty="0" smtClean="0"/>
              <a:t>      1                2          3</a:t>
            </a:r>
            <a:endParaRPr lang="ru-RU" sz="3200" dirty="0"/>
          </a:p>
          <a:p>
            <a:endParaRPr lang="ru-RU" sz="3200" dirty="0" smtClean="0"/>
          </a:p>
          <a:p>
            <a:pPr>
              <a:buNone/>
            </a:pPr>
            <a:r>
              <a:rPr lang="ru-RU" sz="3200" i="1" dirty="0" smtClean="0"/>
              <a:t>  Книга </a:t>
            </a:r>
            <a:r>
              <a:rPr lang="ru-RU" sz="3200" b="1" i="1" dirty="0" smtClean="0">
                <a:solidFill>
                  <a:srgbClr val="C00000"/>
                </a:solidFill>
              </a:rPr>
              <a:t>лежит</a:t>
            </a:r>
            <a:r>
              <a:rPr lang="ru-RU" sz="3200" i="1" dirty="0" smtClean="0"/>
              <a:t> на столе (в шкафу)</a:t>
            </a:r>
          </a:p>
          <a:p>
            <a:pPr>
              <a:buNone/>
            </a:pPr>
            <a:r>
              <a:rPr lang="ru-RU" sz="3200" i="1" dirty="0" smtClean="0"/>
              <a:t>      1                     2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470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0099"/>
                </a:solidFill>
              </a:rPr>
              <a:t>ПРИЛАГАТЕЛЬНЫЕ</a:t>
            </a:r>
          </a:p>
          <a:p>
            <a:pPr>
              <a:buNone/>
            </a:pPr>
            <a:endParaRPr lang="ru-RU" sz="32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  интересный</a:t>
            </a:r>
            <a:r>
              <a:rPr lang="ru-RU" sz="3200" dirty="0" smtClean="0"/>
              <a:t> (кому)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</a:t>
            </a:r>
            <a:r>
              <a:rPr lang="ru-RU" sz="3200" b="1" i="1" dirty="0" smtClean="0">
                <a:solidFill>
                  <a:srgbClr val="C00000"/>
                </a:solidFill>
              </a:rPr>
              <a:t>необходимый</a:t>
            </a:r>
            <a:r>
              <a:rPr lang="ru-RU" sz="3200" dirty="0" smtClean="0"/>
              <a:t> (кому, для чего) 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 </a:t>
            </a:r>
            <a:r>
              <a:rPr lang="ru-RU" sz="3200" b="1" i="1" dirty="0" smtClean="0">
                <a:solidFill>
                  <a:srgbClr val="C00000"/>
                </a:solidFill>
              </a:rPr>
              <a:t>достойный</a:t>
            </a:r>
            <a:r>
              <a:rPr lang="ru-RU" sz="3200" dirty="0" smtClean="0"/>
              <a:t> (чего)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 </a:t>
            </a:r>
            <a:r>
              <a:rPr lang="ru-RU" sz="3200" b="1" i="1" dirty="0" smtClean="0">
                <a:solidFill>
                  <a:srgbClr val="C00000"/>
                </a:solidFill>
              </a:rPr>
              <a:t>равнодушный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/>
              <a:t>(к кому, к чему)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470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0099"/>
                </a:solidFill>
              </a:rPr>
              <a:t>СУЩЕСТВИТЕЛЬНЫЕ</a:t>
            </a:r>
          </a:p>
          <a:p>
            <a:pPr>
              <a:buNone/>
            </a:pPr>
            <a:endParaRPr lang="ru-RU" sz="32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C00000"/>
                </a:solidFill>
              </a:rPr>
              <a:t>  </a:t>
            </a:r>
            <a:r>
              <a:rPr lang="ru-RU" sz="3200" i="1" dirty="0" smtClean="0"/>
              <a:t>Маша </a:t>
            </a:r>
            <a:r>
              <a:rPr lang="ru-RU" sz="3200" b="1" i="1" dirty="0" smtClean="0">
                <a:solidFill>
                  <a:srgbClr val="C00000"/>
                </a:solidFill>
              </a:rPr>
              <a:t>приехала</a:t>
            </a:r>
            <a:r>
              <a:rPr lang="ru-RU" sz="3200" i="1" dirty="0" smtClean="0"/>
              <a:t> в Дубну </a:t>
            </a:r>
            <a:r>
              <a:rPr lang="ru-RU" sz="3200" dirty="0" smtClean="0">
                <a:sym typeface="Symbol"/>
              </a:rPr>
              <a:t></a:t>
            </a:r>
            <a:r>
              <a:rPr lang="ru-RU" sz="3200" i="1" dirty="0" smtClean="0"/>
              <a:t> </a:t>
            </a:r>
          </a:p>
          <a:p>
            <a:pPr>
              <a:buNone/>
            </a:pPr>
            <a:r>
              <a:rPr lang="ru-RU" sz="3200" i="1" dirty="0" smtClean="0"/>
              <a:t>  </a:t>
            </a:r>
            <a:r>
              <a:rPr lang="ru-RU" sz="3200" b="1" i="1" dirty="0" smtClean="0">
                <a:solidFill>
                  <a:srgbClr val="C00000"/>
                </a:solidFill>
              </a:rPr>
              <a:t>Приезд</a:t>
            </a:r>
            <a:r>
              <a:rPr lang="ru-RU" sz="3200" i="1" dirty="0" smtClean="0"/>
              <a:t> Маши в Дубну</a:t>
            </a:r>
            <a:r>
              <a:rPr lang="ru-RU" sz="3200" dirty="0" smtClean="0"/>
              <a:t> 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 Борис </a:t>
            </a:r>
            <a:r>
              <a:rPr lang="ru-RU" sz="3200" b="1" i="1" dirty="0" smtClean="0">
                <a:solidFill>
                  <a:srgbClr val="C00000"/>
                </a:solidFill>
              </a:rPr>
              <a:t>выступил</a:t>
            </a:r>
            <a:r>
              <a:rPr lang="ru-RU" sz="3200" i="1" dirty="0" smtClean="0"/>
              <a:t> на телевидении</a:t>
            </a:r>
            <a:r>
              <a:rPr lang="ru-RU" sz="3200" dirty="0" smtClean="0"/>
              <a:t> </a:t>
            </a:r>
            <a:r>
              <a:rPr lang="ru-RU" sz="3200" dirty="0" smtClean="0">
                <a:sym typeface="Symbol"/>
              </a:rPr>
              <a:t> </a:t>
            </a:r>
            <a:r>
              <a:rPr lang="ru-RU" sz="3200" b="1" i="1" dirty="0" smtClean="0">
                <a:solidFill>
                  <a:srgbClr val="C00000"/>
                </a:solidFill>
              </a:rPr>
              <a:t>Выступление</a:t>
            </a:r>
            <a:r>
              <a:rPr lang="ru-RU" sz="3200" i="1" dirty="0" smtClean="0"/>
              <a:t> Бориса </a:t>
            </a:r>
          </a:p>
          <a:p>
            <a:pPr>
              <a:buNone/>
            </a:pPr>
            <a:r>
              <a:rPr lang="ru-RU" sz="3200" i="1" dirty="0" smtClean="0"/>
              <a:t>  на телевидении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часть предмета</a:t>
            </a:r>
            <a:r>
              <a:rPr lang="ru-RU" dirty="0" smtClean="0"/>
              <a:t>	</a:t>
            </a:r>
          </a:p>
          <a:p>
            <a:pPr>
              <a:buNone/>
            </a:pPr>
            <a:r>
              <a:rPr lang="ru-RU" i="1" dirty="0" smtClean="0"/>
              <a:t>ручка</a:t>
            </a:r>
            <a:r>
              <a:rPr lang="ru-RU" dirty="0" smtClean="0"/>
              <a:t> (чего?) – </a:t>
            </a:r>
            <a:r>
              <a:rPr lang="ru-RU" i="1" dirty="0" smtClean="0"/>
              <a:t>двери, сумки</a:t>
            </a:r>
          </a:p>
          <a:p>
            <a:pPr>
              <a:buNone/>
            </a:pPr>
            <a:r>
              <a:rPr lang="ru-RU" i="1" dirty="0" smtClean="0"/>
              <a:t>крыша </a:t>
            </a:r>
            <a:r>
              <a:rPr lang="ru-RU" dirty="0" smtClean="0"/>
              <a:t>(чего?)</a:t>
            </a:r>
            <a:r>
              <a:rPr lang="ru-RU" i="1" dirty="0" smtClean="0"/>
              <a:t> – дома</a:t>
            </a:r>
          </a:p>
          <a:p>
            <a:pPr>
              <a:buNone/>
            </a:pPr>
            <a:r>
              <a:rPr lang="ru-RU" i="1" dirty="0" smtClean="0"/>
              <a:t>хвост </a:t>
            </a:r>
            <a:r>
              <a:rPr lang="ru-RU" dirty="0" smtClean="0"/>
              <a:t>(чей?)</a:t>
            </a:r>
            <a:r>
              <a:rPr lang="ru-RU" i="1" dirty="0" smtClean="0"/>
              <a:t> – волка</a:t>
            </a:r>
            <a:r>
              <a:rPr lang="ru-RU" dirty="0" smtClean="0"/>
              <a:t> или </a:t>
            </a:r>
            <a:r>
              <a:rPr lang="ru-RU" i="1" dirty="0" smtClean="0"/>
              <a:t>волчий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родственник</a:t>
            </a:r>
          </a:p>
          <a:p>
            <a:pPr>
              <a:buNone/>
            </a:pPr>
            <a:r>
              <a:rPr lang="ru-RU" i="1" dirty="0" smtClean="0"/>
              <a:t>брат</a:t>
            </a:r>
            <a:r>
              <a:rPr lang="ru-RU" dirty="0" smtClean="0"/>
              <a:t> (чей?)</a:t>
            </a:r>
            <a:r>
              <a:rPr lang="ru-RU" i="1" dirty="0" smtClean="0"/>
              <a:t> – мой, Танин, друга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параметр</a:t>
            </a:r>
          </a:p>
          <a:p>
            <a:pPr>
              <a:buNone/>
            </a:pPr>
            <a:r>
              <a:rPr lang="ru-RU" i="1" dirty="0" smtClean="0"/>
              <a:t>рост </a:t>
            </a:r>
            <a:r>
              <a:rPr lang="ru-RU" dirty="0" smtClean="0"/>
              <a:t>(кого?)</a:t>
            </a:r>
            <a:r>
              <a:rPr lang="ru-RU" i="1" dirty="0" smtClean="0"/>
              <a:t> – ребёнка</a:t>
            </a:r>
          </a:p>
          <a:p>
            <a:pPr>
              <a:buNone/>
            </a:pPr>
            <a:r>
              <a:rPr lang="ru-RU" i="1" dirty="0" smtClean="0"/>
              <a:t>длина </a:t>
            </a:r>
            <a:r>
              <a:rPr lang="ru-RU" dirty="0" smtClean="0"/>
              <a:t>(чего?)</a:t>
            </a:r>
            <a:r>
              <a:rPr lang="ru-RU" i="1" dirty="0" smtClean="0"/>
              <a:t> – линейки</a:t>
            </a:r>
          </a:p>
          <a:p>
            <a:pPr>
              <a:buNone/>
            </a:pPr>
            <a:r>
              <a:rPr lang="ru-RU" i="1" dirty="0" smtClean="0"/>
              <a:t>аромат </a:t>
            </a:r>
            <a:r>
              <a:rPr lang="ru-RU" dirty="0" smtClean="0"/>
              <a:t>(чего?)</a:t>
            </a:r>
            <a:r>
              <a:rPr lang="ru-RU" i="1" dirty="0" smtClean="0"/>
              <a:t> – чая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2348880"/>
            <a:ext cx="2971800" cy="33050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71600" y="2348880"/>
            <a:ext cx="4176464" cy="33056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Этот термин </a:t>
            </a:r>
          </a:p>
          <a:p>
            <a:pPr>
              <a:buNone/>
            </a:pPr>
            <a:r>
              <a:rPr lang="ru-RU" dirty="0" smtClean="0"/>
              <a:t>принадлежит </a:t>
            </a:r>
          </a:p>
          <a:p>
            <a:pPr>
              <a:buNone/>
            </a:pPr>
            <a:r>
              <a:rPr lang="ru-RU" dirty="0" smtClean="0"/>
              <a:t>выдающемуся </a:t>
            </a:r>
          </a:p>
          <a:p>
            <a:pPr>
              <a:buNone/>
            </a:pPr>
            <a:r>
              <a:rPr lang="ru-RU" dirty="0" smtClean="0"/>
              <a:t>французскому </a:t>
            </a:r>
          </a:p>
          <a:p>
            <a:pPr>
              <a:buNone/>
            </a:pPr>
            <a:r>
              <a:rPr lang="ru-RU" dirty="0" smtClean="0"/>
              <a:t>лингвисту </a:t>
            </a:r>
          </a:p>
          <a:p>
            <a:pPr>
              <a:buNone/>
            </a:pPr>
            <a:r>
              <a:rPr lang="ru-RU" b="1" dirty="0" smtClean="0"/>
              <a:t>Люсьену </a:t>
            </a:r>
            <a:r>
              <a:rPr lang="ru-RU" b="1" dirty="0" err="1" smtClean="0"/>
              <a:t>Теньеру</a:t>
            </a:r>
            <a:r>
              <a:rPr lang="ru-RU" b="1" dirty="0" smtClean="0"/>
              <a:t> </a:t>
            </a:r>
            <a:r>
              <a:rPr lang="ru-RU" dirty="0" smtClean="0"/>
              <a:t>(1893-1954)</a:t>
            </a:r>
            <a:endParaRPr lang="ru-RU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67544" y="476672"/>
            <a:ext cx="8229600" cy="1800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Слова, которые заполняют валентности глагола, называют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актантами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 descr="D:\Elena_14.06.15\Летняя школа\ЛЛШ 2015\220px-Lucien_Tesnière_1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04864"/>
            <a:ext cx="3240360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3200" i="1" dirty="0" smtClean="0"/>
              <a:t>Вчера школьники </a:t>
            </a:r>
            <a:r>
              <a:rPr lang="ru-RU" sz="3200" b="1" i="1" dirty="0" smtClean="0">
                <a:solidFill>
                  <a:srgbClr val="C00000"/>
                </a:solidFill>
              </a:rPr>
              <a:t>играли</a:t>
            </a:r>
            <a:r>
              <a:rPr lang="ru-RU" sz="3200" i="1" dirty="0" smtClean="0"/>
              <a:t> в шляпу. </a:t>
            </a:r>
          </a:p>
          <a:p>
            <a:pPr>
              <a:buNone/>
            </a:pPr>
            <a:endParaRPr lang="ru-RU" sz="3200" i="1" dirty="0" smtClean="0"/>
          </a:p>
          <a:p>
            <a:pPr>
              <a:buNone/>
            </a:pPr>
            <a:r>
              <a:rPr lang="ru-RU" sz="3200" i="1" dirty="0" smtClean="0"/>
              <a:t>школьники</a:t>
            </a:r>
            <a:r>
              <a:rPr lang="ru-RU" sz="3200" dirty="0" smtClean="0"/>
              <a:t> и </a:t>
            </a:r>
            <a:r>
              <a:rPr lang="ru-RU" sz="3200" i="1" dirty="0" smtClean="0"/>
              <a:t>в шляпу</a:t>
            </a:r>
            <a:r>
              <a:rPr lang="ru-RU" sz="3200" dirty="0" smtClean="0"/>
              <a:t> – </a:t>
            </a:r>
            <a:r>
              <a:rPr lang="ru-RU" sz="3200" b="1" dirty="0" smtClean="0">
                <a:solidFill>
                  <a:srgbClr val="000099"/>
                </a:solidFill>
              </a:rPr>
              <a:t>актанты</a:t>
            </a:r>
            <a:r>
              <a:rPr lang="ru-RU" sz="3200" dirty="0" smtClean="0"/>
              <a:t>, </a:t>
            </a:r>
          </a:p>
          <a:p>
            <a:pPr>
              <a:buNone/>
            </a:pPr>
            <a:r>
              <a:rPr lang="ru-RU" sz="3200" i="1" dirty="0" smtClean="0"/>
              <a:t>вчера</a:t>
            </a:r>
            <a:r>
              <a:rPr lang="ru-RU" sz="3200" dirty="0" smtClean="0"/>
              <a:t> – </a:t>
            </a:r>
            <a:r>
              <a:rPr lang="ru-RU" sz="3200" b="1" dirty="0" err="1" smtClean="0">
                <a:solidFill>
                  <a:srgbClr val="000099"/>
                </a:solidFill>
              </a:rPr>
              <a:t>сирконстант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1150</TotalTime>
  <Words>721</Words>
  <Application>Microsoft Office PowerPoint</Application>
  <PresentationFormat>Экран (4:3)</PresentationFormat>
  <Paragraphs>198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Аспект</vt:lpstr>
      <vt:lpstr>Что такое валентности слова?</vt:lpstr>
      <vt:lpstr>Слайд 2</vt:lpstr>
      <vt:lpstr>Слайд 3</vt:lpstr>
      <vt:lpstr> </vt:lpstr>
      <vt:lpstr> </vt:lpstr>
      <vt:lpstr> </vt:lpstr>
      <vt:lpstr> </vt:lpstr>
      <vt:lpstr>Слайд 8</vt:lpstr>
      <vt:lpstr> </vt:lpstr>
      <vt:lpstr> </vt:lpstr>
      <vt:lpstr> </vt:lpstr>
      <vt:lpstr> </vt:lpstr>
      <vt:lpstr> </vt:lpstr>
      <vt:lpstr>Слайд 14</vt:lpstr>
      <vt:lpstr> </vt:lpstr>
      <vt:lpstr> </vt:lpstr>
      <vt:lpstr> </vt:lpstr>
      <vt:lpstr> </vt:lpstr>
      <vt:lpstr>Слайд 19</vt:lpstr>
      <vt:lpstr> </vt:lpstr>
      <vt:lpstr> </vt:lpstr>
      <vt:lpstr> </vt:lpstr>
      <vt:lpstr> </vt:lpstr>
      <vt:lpstr> </vt:lpstr>
      <vt:lpstr> </vt:lpstr>
      <vt:lpstr> </vt:lpstr>
      <vt:lpstr>Слайд 27</vt:lpstr>
      <vt:lpstr> </vt:lpstr>
      <vt:lpstr> </vt:lpstr>
      <vt:lpstr>Слайд 30</vt:lpstr>
      <vt:lpstr>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Инструментальное значение в русском языке</dc:title>
  <dc:creator>Samsung</dc:creator>
  <cp:lastModifiedBy>Elena</cp:lastModifiedBy>
  <cp:revision>72</cp:revision>
  <dcterms:created xsi:type="dcterms:W3CDTF">2013-07-10T07:52:00Z</dcterms:created>
  <dcterms:modified xsi:type="dcterms:W3CDTF">2015-07-12T23:13:52Z</dcterms:modified>
</cp:coreProperties>
</file>