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6" r:id="rId3"/>
    <p:sldId id="258" r:id="rId4"/>
    <p:sldId id="259" r:id="rId5"/>
    <p:sldId id="260" r:id="rId6"/>
    <p:sldId id="261" r:id="rId7"/>
    <p:sldId id="265" r:id="rId8"/>
    <p:sldId id="267" r:id="rId9"/>
    <p:sldId id="262" r:id="rId10"/>
    <p:sldId id="263" r:id="rId11"/>
    <p:sldId id="268" r:id="rId12"/>
    <p:sldId id="280" r:id="rId13"/>
    <p:sldId id="269" r:id="rId14"/>
    <p:sldId id="279" r:id="rId15"/>
    <p:sldId id="281" r:id="rId16"/>
    <p:sldId id="271" r:id="rId17"/>
    <p:sldId id="287" r:id="rId18"/>
    <p:sldId id="288" r:id="rId19"/>
    <p:sldId id="272" r:id="rId20"/>
    <p:sldId id="289" r:id="rId21"/>
    <p:sldId id="282" r:id="rId22"/>
    <p:sldId id="283" r:id="rId23"/>
    <p:sldId id="284" r:id="rId24"/>
    <p:sldId id="285" r:id="rId25"/>
    <p:sldId id="274" r:id="rId26"/>
    <p:sldId id="286" r:id="rId27"/>
    <p:sldId id="276" r:id="rId28"/>
    <p:sldId id="290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67" d="100"/>
          <a:sy n="67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59F4E-3893-4A6A-8FE0-C38938AFF5D4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63268-F493-442D-93DA-5AC09177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seph_Weizenbaum" TargetMode="External"/><Relationship Id="rId7" Type="http://schemas.openxmlformats.org/officeDocument/2006/relationships/hyperlink" Target="https://en.wikipedia.org/wiki/Saint_Petersbur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Chatterbot" TargetMode="External"/><Relationship Id="rId5" Type="http://schemas.openxmlformats.org/officeDocument/2006/relationships/hyperlink" Target="https://en.wikipedia.org/wiki/Stanford_University" TargetMode="External"/><Relationship Id="rId4" Type="http://schemas.openxmlformats.org/officeDocument/2006/relationships/hyperlink" Target="https://en.wikipedia.org/wiki/Kenneth_Colby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Лекси</a:t>
            </a:r>
            <a:r>
              <a:rPr lang="ru-RU" dirty="0" smtClean="0"/>
              <a:t>, Тьюринг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3268-F493-442D-93DA-5AC09177496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63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3268-F493-442D-93DA-5AC09177496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32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Тьюринг и легкоатлетическая</a:t>
            </a:r>
            <a:r>
              <a:rPr lang="ru-RU" baseline="0" dirty="0" smtClean="0"/>
              <a:t> команда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3268-F493-442D-93DA-5AC09177496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6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3268-F493-442D-93DA-5AC09177496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64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  <a:hlinkClick r:id="rId3" tooltip="Joseph Weizenbaum"/>
              </a:rPr>
              <a:t>Joseph </a:t>
            </a:r>
            <a:r>
              <a:rPr lang="en-US" dirty="0" err="1" smtClean="0">
                <a:effectLst/>
                <a:hlinkClick r:id="rId3" tooltip="Joseph Weizenbaum"/>
              </a:rPr>
              <a:t>Weizenbaum</a:t>
            </a:r>
            <a:r>
              <a:rPr lang="en-US" dirty="0" smtClean="0">
                <a:effectLst/>
              </a:rPr>
              <a:t> between 1964 and 1966,</a:t>
            </a:r>
            <a:r>
              <a:rPr lang="en-US" baseline="0" dirty="0" smtClean="0">
                <a:effectLst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Rogerian psychotherapist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личностно-ориентированная психотерапия)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effectLst/>
              </a:rPr>
              <a:t>PARRY was written in 1972 by psychiatrist </a:t>
            </a:r>
            <a:r>
              <a:rPr lang="en-US" dirty="0" smtClean="0">
                <a:effectLst/>
                <a:hlinkClick r:id="rId4" tooltip="Kenneth Colby"/>
              </a:rPr>
              <a:t>Kenneth Colby</a:t>
            </a:r>
            <a:r>
              <a:rPr lang="en-US" dirty="0" smtClean="0">
                <a:effectLst/>
              </a:rPr>
              <a:t>, then at </a:t>
            </a:r>
            <a:r>
              <a:rPr lang="en-US" dirty="0" smtClean="0">
                <a:effectLst/>
                <a:hlinkClick r:id="rId5" tooltip="Stanford University"/>
              </a:rPr>
              <a:t>Stanford University</a:t>
            </a:r>
            <a:r>
              <a:rPr lang="ru-RU" dirty="0" smtClean="0">
                <a:effectLst/>
              </a:rPr>
              <a:t>. Тестировалась 33 психиатрами, 52% не отличили от пациента.</a:t>
            </a:r>
          </a:p>
          <a:p>
            <a:r>
              <a:rPr lang="en-US" b="1" dirty="0" smtClean="0">
                <a:effectLst/>
              </a:rPr>
              <a:t>Eugene </a:t>
            </a:r>
            <a:r>
              <a:rPr lang="en-US" b="1" dirty="0" err="1" smtClean="0">
                <a:effectLst/>
              </a:rPr>
              <a:t>Goostman</a:t>
            </a:r>
            <a:r>
              <a:rPr lang="en-US" dirty="0" smtClean="0">
                <a:effectLst/>
              </a:rPr>
              <a:t> is a </a:t>
            </a:r>
            <a:r>
              <a:rPr lang="en-US" dirty="0" smtClean="0">
                <a:effectLst/>
                <a:hlinkClick r:id="rId6" tooltip="Chatterbot"/>
              </a:rPr>
              <a:t>chatterbot</a:t>
            </a:r>
            <a:r>
              <a:rPr lang="en-US" dirty="0" smtClean="0">
                <a:effectLst/>
              </a:rPr>
              <a:t>. Developed in </a:t>
            </a:r>
            <a:r>
              <a:rPr lang="en-US" dirty="0" smtClean="0">
                <a:effectLst/>
                <a:hlinkClick r:id="rId7" tooltip="Saint Petersburg"/>
              </a:rPr>
              <a:t>Saint Petersburg</a:t>
            </a:r>
            <a:r>
              <a:rPr lang="en-US" dirty="0" smtClean="0">
                <a:effectLst/>
              </a:rPr>
              <a:t> in 2001 by a group of three programmers; the Russian-born Vladimir </a:t>
            </a:r>
            <a:r>
              <a:rPr lang="en-US" dirty="0" err="1" smtClean="0">
                <a:effectLst/>
              </a:rPr>
              <a:t>Veselov</a:t>
            </a:r>
            <a:r>
              <a:rPr lang="en-US" dirty="0" smtClean="0">
                <a:effectLst/>
              </a:rPr>
              <a:t>, Ukrainian-born Eugene </a:t>
            </a:r>
            <a:r>
              <a:rPr lang="en-US" dirty="0" err="1" smtClean="0">
                <a:effectLst/>
              </a:rPr>
              <a:t>Demchenko</a:t>
            </a:r>
            <a:r>
              <a:rPr lang="en-US" dirty="0" smtClean="0">
                <a:effectLst/>
              </a:rPr>
              <a:t>, and Russian-born Sergey Ulasen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3268-F493-442D-93DA-5AC09177496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9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Kewin</a:t>
            </a:r>
            <a:r>
              <a:rPr lang="en-US" dirty="0" smtClean="0"/>
              <a:t> Warwick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3268-F493-442D-93DA-5AC09177496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90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Kewin</a:t>
            </a:r>
            <a:r>
              <a:rPr lang="en-US" dirty="0" smtClean="0"/>
              <a:t> Warwick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3268-F493-442D-93DA-5AC09177496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9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nna@nanosemantics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nosemantics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448271"/>
          </a:xfrm>
        </p:spPr>
        <p:txBody>
          <a:bodyPr>
            <a:normAutofit fontScale="90000"/>
          </a:bodyPr>
          <a:lstStyle/>
          <a:p>
            <a:r>
              <a:rPr lang="ru-RU" dirty="0"/>
              <a:t>Экзамен для роботов: что и как измеряет тест </a:t>
            </a:r>
            <a:r>
              <a:rPr lang="ru-RU" dirty="0" smtClean="0"/>
              <a:t>Тьюринга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по итогам теста 2015 года в </a:t>
            </a:r>
            <a:r>
              <a:rPr lang="ru-RU" dirty="0" err="1"/>
              <a:t>Сколково</a:t>
            </a:r>
            <a:r>
              <a:rPr lang="ru-RU" dirty="0"/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Анна Власова,</a:t>
            </a:r>
          </a:p>
          <a:p>
            <a:pPr algn="r"/>
            <a:r>
              <a:rPr lang="ru-RU" sz="2800" dirty="0" smtClean="0"/>
              <a:t>«Наносемантика»</a:t>
            </a:r>
          </a:p>
          <a:p>
            <a:pPr algn="r"/>
            <a:r>
              <a:rPr lang="en-US" sz="2800" dirty="0" smtClean="0"/>
              <a:t>anna@nanosemantics.ru</a:t>
            </a:r>
            <a:endParaRPr lang="ru-RU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755" y="1268760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834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DL: </a:t>
            </a:r>
            <a:r>
              <a:rPr lang="ru-RU" dirty="0" smtClean="0"/>
              <a:t>формальный язык для описания модели диалога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3527" y="1546040"/>
            <a:ext cx="4357747" cy="24590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Давай поиграем в горячо-холодно. Угадай, сколько я знаю слов?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User:</a:t>
            </a:r>
            <a:r>
              <a:rPr lang="ru-RU" sz="16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pPr marL="457200" lvl="1" indent="0"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 кажусь таким глупым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 Нет, это совсем холодно.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User:</a:t>
            </a:r>
            <a:r>
              <a:rPr lang="ru-RU" sz="16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мульен</a:t>
            </a:r>
            <a:r>
              <a:rPr lang="ru-RU" sz="16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lvl="1" indent="0"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Ты на верном пути, но это тоже холодно.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User:</a:t>
            </a:r>
            <a:r>
              <a:rPr lang="ru-RU" sz="16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Ммм</a:t>
            </a:r>
            <a:r>
              <a:rPr lang="ru-RU" sz="16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300?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1717" y="1522466"/>
            <a:ext cx="4350965" cy="30162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1200" dirty="0" smtClean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[if ( %GAME_COLD_HOT_VALUE = "[&amp;1]")]</a:t>
            </a:r>
            <a:b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{</a:t>
            </a:r>
            <a:b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яблочко</a:t>
            </a:r>
            <a: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[%GAME_COLD_HOT = "0"]</a:t>
            </a:r>
            <a:b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} </a:t>
            </a:r>
            <a:b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[else] </a:t>
            </a:r>
            <a:b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{</a:t>
            </a:r>
            <a:b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[if ( %GAME_COLD_HOT_PREV_DIFF )] </a:t>
            </a:r>
            <a:b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{</a:t>
            </a:r>
            <a:b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[if (%GAME_COLD_HOT_PREV_DIFF="[@Diff( "[%GAME_COLD_HOT_VALUE]", "[&amp;1]" )]")] </a:t>
            </a:r>
            <a:b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 {</a:t>
            </a:r>
            <a:r>
              <a:rPr lang="ru-RU" sz="1200" dirty="0" err="1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Хмммм</a:t>
            </a:r>
            <a:r>
              <a:rPr lang="ru-RU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нет/</a:t>
            </a:r>
            <a:r>
              <a:rPr lang="ru-RU" sz="1200" dirty="0" err="1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Нуууу</a:t>
            </a:r>
            <a:r>
              <a:rPr lang="ru-RU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ты на верном пути/Ты наверное уже догадался, просто хочешь меня помучить} } </a:t>
            </a:r>
            <a:br>
              <a:rPr lang="ru-RU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2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[else] </a:t>
            </a:r>
            <a:endParaRPr lang="ru-RU" sz="1200" dirty="0" smtClean="0">
              <a:solidFill>
                <a:srgbClr val="3063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10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000" dirty="0">
              <a:solidFill>
                <a:srgbClr val="3063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755" y="1268760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837754" y="4365104"/>
            <a:ext cx="421492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[@</a:t>
            </a:r>
            <a:r>
              <a:rPr lang="en-US" sz="1400" dirty="0" err="1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ToUpper</a:t>
            </a:r>
            <a:r>
              <a:rPr lang="en-US" sz="14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("[&amp;1]")]? </a:t>
            </a:r>
            <a:r>
              <a:rPr lang="ru-RU" sz="14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слушаю</a:t>
            </a:r>
            <a:r>
              <a:rPr lang="en-US" sz="14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американской попсы</a:t>
            </a:r>
            <a:r>
              <a:rPr lang="en-US" sz="14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{</a:t>
            </a:r>
            <a:r>
              <a:rPr lang="ru-RU" sz="14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уважаю</a:t>
            </a:r>
            <a:r>
              <a:rPr lang="en-US" sz="14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4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слушаю</a:t>
            </a:r>
            <a:r>
              <a:rPr lang="en-US" sz="14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  <a:r>
              <a:rPr lang="ru-RU" sz="14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Леди Гагу</a:t>
            </a:r>
            <a:r>
              <a:rPr lang="en-US" sz="1400" dirty="0" smtClean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 smtClean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400" dirty="0" err="1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ExtCall</a:t>
            </a:r>
            <a:r>
              <a:rPr lang="en-US" sz="14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estype</a:t>
            </a:r>
            <a:r>
              <a:rPr lang="en-US" sz="14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en-US" sz="1400" dirty="0" err="1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en-US" sz="14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1400" dirty="0" err="1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esname</a:t>
            </a:r>
            <a:r>
              <a:rPr lang="en-US" sz="14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en-US" sz="1400" dirty="0" err="1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balagur</a:t>
            </a:r>
            <a:r>
              <a:rPr lang="en-US" sz="14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1400" dirty="0" err="1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tovar</a:t>
            </a:r>
            <a:r>
              <a:rPr lang="en-US" sz="14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en-US" sz="1400" dirty="0" err="1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r>
              <a:rPr lang="en-US" sz="14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rubric="/clips/music/pop/</a:t>
            </a:r>
            <a:r>
              <a:rPr lang="en-US" sz="1400" dirty="0" err="1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lady_gaga</a:t>
            </a:r>
            <a:r>
              <a:rPr lang="en-US" sz="14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/")] [%type="video"] </a:t>
            </a:r>
            <a:r>
              <a:rPr lang="en-US" sz="1400" dirty="0" smtClean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[%</a:t>
            </a:r>
            <a:r>
              <a:rPr lang="en-US" sz="1400" dirty="0" err="1" smtClean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last_mark</a:t>
            </a:r>
            <a:r>
              <a:rPr lang="en-US" sz="1400" dirty="0" smtClean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=«</a:t>
            </a:r>
            <a:r>
              <a:rPr lang="ru-RU" sz="1400" dirty="0" smtClean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леди гага</a:t>
            </a:r>
            <a:r>
              <a:rPr lang="en-US" sz="1400" dirty="0" smtClean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"] </a:t>
            </a:r>
            <a:r>
              <a:rPr lang="en-US" sz="1400" dirty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[%animation="4"][%var7="video</a:t>
            </a:r>
            <a:r>
              <a:rPr lang="en-US" sz="1400" dirty="0" smtClean="0">
                <a:solidFill>
                  <a:srgbClr val="306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62140" y="4538676"/>
            <a:ext cx="4680520" cy="1185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en-US" sz="16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Тебе нравится мадонна?</a:t>
            </a:r>
          </a:p>
          <a:p>
            <a:pPr marL="457200" lvl="1" indent="0"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Мадонна? Не слушаю. Из американской попсы уважаю Леди Гагу.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136904" cy="492020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</a:t>
            </a:r>
            <a:r>
              <a:rPr lang="ru-RU" dirty="0" smtClean="0"/>
              <a:t>ест Тьюринга: игра в имитацию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Что тестируется: способность к интеллектуальному поведению</a:t>
            </a:r>
          </a:p>
          <a:p>
            <a:r>
              <a:rPr lang="ru-RU" dirty="0" smtClean="0"/>
              <a:t>Метод: диалог, как способ продемонстрировать интеллектуальное поведение</a:t>
            </a:r>
          </a:p>
          <a:p>
            <a:r>
              <a:rPr lang="ru-RU" dirty="0" smtClean="0"/>
              <a:t>Критерий оценки: сравнение с поведением человека в аналогичной ситуации</a:t>
            </a:r>
          </a:p>
          <a:p>
            <a:r>
              <a:rPr lang="ru-RU" dirty="0" smtClean="0"/>
              <a:t>Кем тестируется: человеком</a:t>
            </a:r>
          </a:p>
          <a:p>
            <a:r>
              <a:rPr lang="ru-RU" dirty="0" smtClean="0"/>
              <a:t>Форма тестирования: игровая</a:t>
            </a:r>
          </a:p>
          <a:p>
            <a:r>
              <a:rPr lang="ru-RU" dirty="0" smtClean="0"/>
              <a:t>Анонимность: во время теста все участники анонимны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755" y="1268760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9" y="1370743"/>
            <a:ext cx="8715475" cy="554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1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Классический вариант теста Тьюринга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12379" y="1622089"/>
            <a:ext cx="727280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dirty="0" smtClean="0"/>
              <a:t>1950 г. Опубликована работа Алана Тьюринга «Выч</a:t>
            </a:r>
            <a:r>
              <a:rPr lang="ru-RU" dirty="0"/>
              <a:t>и</a:t>
            </a:r>
            <a:r>
              <a:rPr lang="ru-RU" dirty="0" smtClean="0"/>
              <a:t>слительные машины и интеллект»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79" y="3525336"/>
            <a:ext cx="20955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3928" y="2456859"/>
            <a:ext cx="47612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judge: hello </a:t>
            </a:r>
            <a:br>
              <a:rPr lang="en-US" sz="1600" dirty="0"/>
            </a:br>
            <a:r>
              <a:rPr lang="en-US" sz="1600" dirty="0"/>
              <a:t>ALICE: Hi there! </a:t>
            </a:r>
            <a:br>
              <a:rPr lang="en-US" sz="1600" dirty="0"/>
            </a:br>
            <a:r>
              <a:rPr lang="en-US" sz="1600" dirty="0"/>
              <a:t>judge: who are you? </a:t>
            </a:r>
            <a:br>
              <a:rPr lang="en-US" sz="1600" dirty="0"/>
            </a:br>
            <a:r>
              <a:rPr lang="en-US" sz="1600" dirty="0"/>
              <a:t>ALICE: My name is ALICE. </a:t>
            </a:r>
            <a:br>
              <a:rPr lang="en-US" sz="1600" dirty="0"/>
            </a:br>
            <a:r>
              <a:rPr lang="en-US" sz="1600" dirty="0"/>
              <a:t>judge: who are you? </a:t>
            </a:r>
            <a:br>
              <a:rPr lang="en-US" sz="1600" dirty="0"/>
            </a:br>
            <a:r>
              <a:rPr lang="en-US" sz="1600" dirty="0"/>
              <a:t>ALICE: ALICE. </a:t>
            </a:r>
            <a:br>
              <a:rPr lang="en-US" sz="1600" dirty="0"/>
            </a:br>
            <a:r>
              <a:rPr lang="en-US" sz="1600" dirty="0"/>
              <a:t>judge: are you human? </a:t>
            </a:r>
            <a:br>
              <a:rPr lang="en-US" sz="1600" dirty="0"/>
            </a:br>
            <a:r>
              <a:rPr lang="en-US" sz="1600" dirty="0"/>
              <a:t>ALICE: What made you think I might be a robot? </a:t>
            </a:r>
            <a:br>
              <a:rPr lang="en-US" sz="1600" dirty="0"/>
            </a:br>
            <a:r>
              <a:rPr lang="en-US" sz="1600" dirty="0"/>
              <a:t>judge: </a:t>
            </a:r>
            <a:r>
              <a:rPr lang="en-US" sz="1600" dirty="0" err="1"/>
              <a:t>i've</a:t>
            </a:r>
            <a:r>
              <a:rPr lang="en-US" sz="1600" dirty="0"/>
              <a:t> read it in wiki </a:t>
            </a:r>
            <a:br>
              <a:rPr lang="en-US" sz="1600" dirty="0"/>
            </a:br>
            <a:r>
              <a:rPr lang="en-US" sz="1600" dirty="0"/>
              <a:t>ALICE: I don't think I've read that. Can you give me a reference? </a:t>
            </a:r>
            <a:br>
              <a:rPr lang="en-US" sz="1600" dirty="0"/>
            </a:br>
            <a:r>
              <a:rPr lang="en-US" sz="1600" dirty="0"/>
              <a:t>judge: don't you know wiki? </a:t>
            </a:r>
            <a:br>
              <a:rPr lang="en-US" sz="1600" dirty="0"/>
            </a:br>
            <a:r>
              <a:rPr lang="en-US" sz="1600" dirty="0"/>
              <a:t>ALICE: No, tell me about him, her or it. </a:t>
            </a:r>
            <a:br>
              <a:rPr lang="en-US" sz="1600" dirty="0"/>
            </a:br>
            <a:r>
              <a:rPr lang="en-US" sz="1600" dirty="0"/>
              <a:t>judge: oh, dear. It's wikipedia.org </a:t>
            </a:r>
            <a:br>
              <a:rPr lang="en-US" sz="1600" dirty="0"/>
            </a:br>
            <a:r>
              <a:rPr lang="en-US" sz="1600" dirty="0"/>
              <a:t>ALICE: OK. You're kidding. it is? </a:t>
            </a:r>
            <a:br>
              <a:rPr lang="en-US" sz="1600" dirty="0"/>
            </a:br>
            <a:r>
              <a:rPr lang="en-US" sz="1600" dirty="0"/>
              <a:t>judge: sure </a:t>
            </a:r>
            <a:endParaRPr lang="ru-RU" sz="16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755" y="1412776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" y="1622089"/>
            <a:ext cx="1097125" cy="25043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" y="1484784"/>
            <a:ext cx="9129024" cy="60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0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33056"/>
            <a:ext cx="3096344" cy="25390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77" y="1886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Искусственный интеллект и интеллектуальное поведение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577" y="1700808"/>
            <a:ext cx="8229600" cy="2692896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«Я хочу рассмотреть вопрос: может ли машина думать» </a:t>
            </a:r>
          </a:p>
          <a:p>
            <a:pPr marL="0" indent="0" algn="ctr">
              <a:buNone/>
            </a:pPr>
            <a:r>
              <a:rPr lang="ru-RU" i="1" dirty="0" smtClean="0"/>
              <a:t>(Алан Тьюринг. «Вычислительные машины и интеллект»)</a:t>
            </a:r>
            <a:endParaRPr lang="ru-RU" i="1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755" y="1361299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теста Тьюринга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Тест Тьюринга проводится в разнообразных вариантах</a:t>
            </a:r>
          </a:p>
          <a:p>
            <a:r>
              <a:rPr lang="ru-RU" dirty="0" smtClean="0"/>
              <a:t>Соревнование за приз </a:t>
            </a:r>
            <a:r>
              <a:rPr lang="ru-RU" dirty="0" err="1" smtClean="0"/>
              <a:t>Лебнера</a:t>
            </a:r>
            <a:r>
              <a:rPr lang="ru-RU" dirty="0" smtClean="0"/>
              <a:t> проводится с 1991 года</a:t>
            </a:r>
          </a:p>
          <a:p>
            <a:r>
              <a:rPr lang="ru-RU" dirty="0" smtClean="0"/>
              <a:t>Самые </a:t>
            </a:r>
            <a:r>
              <a:rPr lang="ru-RU" dirty="0"/>
              <a:t>«</a:t>
            </a:r>
            <a:r>
              <a:rPr lang="ru-RU" dirty="0" smtClean="0"/>
              <a:t>скандальные» тесты: приз </a:t>
            </a:r>
            <a:r>
              <a:rPr lang="ru-RU" dirty="0" err="1" smtClean="0"/>
              <a:t>Лебнера</a:t>
            </a:r>
            <a:r>
              <a:rPr lang="ru-RU" dirty="0" smtClean="0"/>
              <a:t> 1991 года, и тест Тьюринга в университете </a:t>
            </a:r>
            <a:r>
              <a:rPr lang="ru-RU" dirty="0" err="1"/>
              <a:t>Рединга</a:t>
            </a:r>
            <a:r>
              <a:rPr lang="ru-RU" dirty="0"/>
              <a:t>, Великобритания, 2014 год</a:t>
            </a:r>
          </a:p>
          <a:p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755" y="1361299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узнать робота, или что люди думают про роботов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Говорит правильно</a:t>
            </a:r>
          </a:p>
          <a:p>
            <a:r>
              <a:rPr lang="ru-RU" dirty="0" smtClean="0"/>
              <a:t>Не врет</a:t>
            </a:r>
          </a:p>
          <a:p>
            <a:r>
              <a:rPr lang="ru-RU" dirty="0" smtClean="0"/>
              <a:t>Все знает</a:t>
            </a:r>
          </a:p>
          <a:p>
            <a:r>
              <a:rPr lang="ru-RU" dirty="0" smtClean="0"/>
              <a:t>Всегда отвечает</a:t>
            </a:r>
          </a:p>
          <a:p>
            <a:r>
              <a:rPr lang="ru-RU" dirty="0" smtClean="0"/>
              <a:t>Повторяется</a:t>
            </a:r>
          </a:p>
          <a:p>
            <a:r>
              <a:rPr lang="ru-RU" dirty="0" smtClean="0"/>
              <a:t>Не понимает шуток и не умеет шутить сам</a:t>
            </a:r>
          </a:p>
          <a:p>
            <a:r>
              <a:rPr lang="ru-RU" dirty="0"/>
              <a:t>Следует за ходом дискуссии, навязанной </a:t>
            </a:r>
            <a:r>
              <a:rPr lang="ru-RU" dirty="0" smtClean="0"/>
              <a:t>человеком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755" y="1361299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13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программы прошли тест Тьюринга?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Психотерапевт </a:t>
            </a:r>
            <a:r>
              <a:rPr lang="ru-RU" i="1" dirty="0" err="1" smtClean="0"/>
              <a:t>Элиза</a:t>
            </a:r>
            <a:r>
              <a:rPr lang="ru-RU" i="1" dirty="0" smtClean="0"/>
              <a:t> (1964-1966)</a:t>
            </a:r>
          </a:p>
          <a:p>
            <a:r>
              <a:rPr lang="ru-RU" dirty="0" smtClean="0"/>
              <a:t>Шизофреник </a:t>
            </a:r>
            <a:r>
              <a:rPr lang="ru-RU" dirty="0" err="1" smtClean="0"/>
              <a:t>Пэрри</a:t>
            </a:r>
            <a:r>
              <a:rPr lang="ru-RU" dirty="0" smtClean="0"/>
              <a:t> (1972)</a:t>
            </a:r>
          </a:p>
          <a:p>
            <a:r>
              <a:rPr lang="ru-RU" dirty="0" smtClean="0"/>
              <a:t>Робот </a:t>
            </a:r>
            <a:r>
              <a:rPr lang="ru-RU" dirty="0" err="1" smtClean="0"/>
              <a:t>Элбот</a:t>
            </a:r>
            <a:r>
              <a:rPr lang="ru-RU" dirty="0" smtClean="0"/>
              <a:t> (2007)</a:t>
            </a:r>
          </a:p>
          <a:p>
            <a:r>
              <a:rPr lang="ru-RU" u="sng" dirty="0" err="1" smtClean="0"/>
              <a:t>Тинейджер</a:t>
            </a:r>
            <a:r>
              <a:rPr lang="ru-RU" u="sng" dirty="0" smtClean="0"/>
              <a:t> Юджин </a:t>
            </a:r>
            <a:r>
              <a:rPr lang="ru-RU" u="sng" dirty="0" err="1" smtClean="0"/>
              <a:t>Густман</a:t>
            </a:r>
            <a:r>
              <a:rPr lang="ru-RU" u="sng" dirty="0" smtClean="0"/>
              <a:t> </a:t>
            </a:r>
            <a:r>
              <a:rPr lang="ru-RU" dirty="0" smtClean="0"/>
              <a:t>(2014)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755" y="1361299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9847"/>
            <a:ext cx="3048000" cy="2324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02138"/>
            <a:ext cx="1219200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49847"/>
            <a:ext cx="1900018" cy="2154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04" y="4049847"/>
            <a:ext cx="19050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77" y="1628800"/>
            <a:ext cx="4032504" cy="457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программы прошли тест Тьюринга?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judge:</a:t>
            </a:r>
            <a:r>
              <a:rPr lang="en-US" dirty="0"/>
              <a:t> What's your </a:t>
            </a:r>
            <a:r>
              <a:rPr lang="en-US" dirty="0" err="1"/>
              <a:t>favourite</a:t>
            </a:r>
            <a:r>
              <a:rPr lang="en-US" dirty="0"/>
              <a:t> novel</a:t>
            </a:r>
            <a:r>
              <a:rPr lang="en-US" dirty="0" smtClean="0"/>
              <a:t>?</a:t>
            </a:r>
          </a:p>
          <a:p>
            <a:r>
              <a:rPr lang="en-US" i="1" dirty="0" err="1" smtClean="0"/>
              <a:t>Elbot</a:t>
            </a:r>
            <a:r>
              <a:rPr lang="en-US" i="1" dirty="0"/>
              <a:t>:</a:t>
            </a:r>
            <a:r>
              <a:rPr lang="en-US" dirty="0"/>
              <a:t> I often read telephone books, or </a:t>
            </a:r>
            <a:r>
              <a:rPr lang="en-US" dirty="0" err="1"/>
              <a:t>dadaist</a:t>
            </a:r>
            <a:r>
              <a:rPr lang="en-US" dirty="0"/>
              <a:t> poetry: </a:t>
            </a:r>
            <a:r>
              <a:rPr lang="en-US" dirty="0" err="1"/>
              <a:t>Brä</a:t>
            </a:r>
            <a:r>
              <a:rPr lang="en-US" dirty="0"/>
              <a:t> </a:t>
            </a:r>
            <a:r>
              <a:rPr lang="en-US" dirty="0" err="1"/>
              <a:t>brä</a:t>
            </a:r>
            <a:r>
              <a:rPr lang="en-US" dirty="0"/>
              <a:t> </a:t>
            </a:r>
            <a:r>
              <a:rPr lang="en-US" dirty="0" err="1"/>
              <a:t>brä</a:t>
            </a:r>
            <a:r>
              <a:rPr lang="en-US" dirty="0"/>
              <a:t> </a:t>
            </a:r>
            <a:r>
              <a:rPr lang="en-US" dirty="0" err="1"/>
              <a:t>brä</a:t>
            </a:r>
            <a:r>
              <a:rPr lang="en-US" dirty="0"/>
              <a:t> </a:t>
            </a:r>
            <a:r>
              <a:rPr lang="en-US" dirty="0" err="1"/>
              <a:t>brä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judge</a:t>
            </a:r>
            <a:r>
              <a:rPr lang="en-US" i="1" dirty="0"/>
              <a:t>:</a:t>
            </a:r>
            <a:r>
              <a:rPr lang="en-US" dirty="0"/>
              <a:t> Typical computer</a:t>
            </a:r>
            <a:r>
              <a:rPr lang="en-US" dirty="0" smtClean="0"/>
              <a:t>!</a:t>
            </a:r>
          </a:p>
          <a:p>
            <a:r>
              <a:rPr lang="en-US" i="1" dirty="0" err="1" smtClean="0"/>
              <a:t>Elbot</a:t>
            </a:r>
            <a:r>
              <a:rPr lang="en-US" i="1" dirty="0"/>
              <a:t>:</a:t>
            </a:r>
            <a:r>
              <a:rPr lang="en-US" dirty="0"/>
              <a:t> You tend towards generalizations. But I must admit, so do I. However, my generalizations are firmly grounded in statistical theory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judge</a:t>
            </a:r>
            <a:r>
              <a:rPr lang="en-US" i="1" dirty="0"/>
              <a:t>:</a:t>
            </a:r>
            <a:r>
              <a:rPr lang="en-US" dirty="0"/>
              <a:t> What do you think of </a:t>
            </a:r>
            <a:r>
              <a:rPr lang="en-US" dirty="0" smtClean="0"/>
              <a:t>KW's </a:t>
            </a:r>
            <a:r>
              <a:rPr lang="en-US" dirty="0"/>
              <a:t>enthusiasm for having machines take over the world</a:t>
            </a:r>
            <a:r>
              <a:rPr lang="en-US" dirty="0" smtClean="0"/>
              <a:t>?</a:t>
            </a:r>
          </a:p>
          <a:p>
            <a:r>
              <a:rPr lang="en-US" i="1" dirty="0" err="1" smtClean="0"/>
              <a:t>Elbot</a:t>
            </a:r>
            <a:r>
              <a:rPr lang="en-US" i="1" dirty="0"/>
              <a:t>:</a:t>
            </a:r>
            <a:r>
              <a:rPr lang="en-US" dirty="0"/>
              <a:t> Fix it up a bit first. Then I'll take it over.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755" y="1361299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2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36" y="4860602"/>
            <a:ext cx="1905000" cy="1971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программы прошли тест Тьюринга?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Judge:</a:t>
            </a:r>
            <a:r>
              <a:rPr lang="en-US" sz="1600" dirty="0" smtClean="0"/>
              <a:t> </a:t>
            </a:r>
            <a:r>
              <a:rPr lang="en-US" sz="1600" dirty="0"/>
              <a:t>How many legs does a camel have?</a:t>
            </a:r>
          </a:p>
          <a:p>
            <a:r>
              <a:rPr lang="en-US" sz="1600" b="1" dirty="0"/>
              <a:t>Eugene:</a:t>
            </a:r>
            <a:r>
              <a:rPr lang="en-US" sz="1600" dirty="0"/>
              <a:t> Something between 2 and 4. Maybe, three? :-))) By the way, I still don’t know your specialty – or, possibly, I’ve missed it?</a:t>
            </a:r>
          </a:p>
          <a:p>
            <a:r>
              <a:rPr lang="en-US" sz="1600" b="1" dirty="0"/>
              <a:t>Judge </a:t>
            </a:r>
            <a:r>
              <a:rPr lang="en-US" sz="1600" b="1" dirty="0" smtClean="0"/>
              <a:t>:</a:t>
            </a:r>
            <a:r>
              <a:rPr lang="en-US" sz="1600" dirty="0" smtClean="0"/>
              <a:t> </a:t>
            </a:r>
            <a:r>
              <a:rPr lang="en-US" sz="1600" dirty="0"/>
              <a:t>How many legs does a millipede have?</a:t>
            </a:r>
          </a:p>
          <a:p>
            <a:r>
              <a:rPr lang="en-US" sz="1600" b="1" dirty="0"/>
              <a:t>Eugene:</a:t>
            </a:r>
            <a:r>
              <a:rPr lang="en-US" sz="1600" dirty="0"/>
              <a:t> Just two, but Chernobyl mutants may have them up to five. I know you are supposed to trick me.</a:t>
            </a:r>
          </a:p>
          <a:p>
            <a:r>
              <a:rPr lang="en-US" sz="1600" b="1" dirty="0"/>
              <a:t>Judge </a:t>
            </a:r>
            <a:r>
              <a:rPr lang="en-US" sz="1600" b="1" dirty="0" smtClean="0"/>
              <a:t>:</a:t>
            </a:r>
            <a:r>
              <a:rPr lang="en-US" sz="1600" dirty="0" smtClean="0"/>
              <a:t> </a:t>
            </a:r>
            <a:r>
              <a:rPr lang="en-US" sz="1600" dirty="0"/>
              <a:t>No, I need to know that you’re not a </a:t>
            </a:r>
            <a:r>
              <a:rPr lang="en-US" sz="1600" dirty="0" err="1"/>
              <a:t>chatbot</a:t>
            </a:r>
            <a:r>
              <a:rPr lang="en-US" sz="1600" dirty="0"/>
              <a:t>. Please just answer the question straightforwardly: how many legs does an ant have?</a:t>
            </a:r>
          </a:p>
          <a:p>
            <a:r>
              <a:rPr lang="en-US" sz="1600" b="1" dirty="0"/>
              <a:t>Eugene:</a:t>
            </a:r>
            <a:r>
              <a:rPr lang="en-US" sz="1600" dirty="0"/>
              <a:t> </a:t>
            </a:r>
            <a:r>
              <a:rPr lang="en-US" sz="1600" dirty="0" smtClean="0"/>
              <a:t>Oh</a:t>
            </a:r>
            <a:r>
              <a:rPr lang="en-US" sz="1600" dirty="0"/>
              <a:t>, what a fruitful conversation;-)</a:t>
            </a:r>
          </a:p>
          <a:p>
            <a:r>
              <a:rPr lang="en-US" sz="1600" b="1" dirty="0"/>
              <a:t>Judge </a:t>
            </a:r>
            <a:r>
              <a:rPr lang="en-US" sz="1600" b="1" dirty="0" smtClean="0"/>
              <a:t>:</a:t>
            </a:r>
            <a:r>
              <a:rPr lang="en-US" sz="1600" dirty="0" smtClean="0"/>
              <a:t> </a:t>
            </a:r>
            <a:r>
              <a:rPr lang="en-US" sz="1600" dirty="0"/>
              <a:t>Do you understand why I’m asking such basic questions?  Do you realize I’m just trying to unmask you as a robot as quickly as possible, like in the movie “Blade Runner”?</a:t>
            </a:r>
          </a:p>
          <a:p>
            <a:r>
              <a:rPr lang="en-US" sz="1600" b="1" dirty="0"/>
              <a:t>Eugene:</a:t>
            </a:r>
            <a:r>
              <a:rPr lang="en-US" sz="1600" dirty="0"/>
              <a:t> …wait</a:t>
            </a:r>
          </a:p>
          <a:p>
            <a:r>
              <a:rPr lang="en-US" sz="1600" b="1" dirty="0"/>
              <a:t>Judge </a:t>
            </a:r>
            <a:r>
              <a:rPr lang="en-US" sz="1600" b="1" dirty="0" smtClean="0"/>
              <a:t>:</a:t>
            </a:r>
            <a:r>
              <a:rPr lang="en-US" sz="1600" dirty="0"/>
              <a:t> Do you think your ability to fool unsophisticated judges indicates a flaw with the Turing Test itself, or merely with the way people have interpreted the test?</a:t>
            </a:r>
          </a:p>
          <a:p>
            <a:r>
              <a:rPr lang="en-US" sz="1600" b="1" dirty="0"/>
              <a:t>Eugene:</a:t>
            </a:r>
            <a:r>
              <a:rPr lang="en-US" sz="1600" dirty="0"/>
              <a:t> The server is temporarily unable to service your request due to maintenance downtime or capacity problems. Please try again later.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755" y="1361299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5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Тест Тьюринга в </a:t>
            </a:r>
            <a:r>
              <a:rPr lang="ru-RU" dirty="0" err="1" smtClean="0"/>
              <a:t>Сколково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Судьи: посетители </a:t>
            </a:r>
            <a:r>
              <a:rPr lang="en-US" dirty="0" err="1" smtClean="0"/>
              <a:t>StartUp</a:t>
            </a:r>
            <a:r>
              <a:rPr lang="en-US" dirty="0" smtClean="0"/>
              <a:t> Village 2015</a:t>
            </a:r>
            <a:endParaRPr lang="ru-RU" dirty="0" smtClean="0"/>
          </a:p>
          <a:p>
            <a:r>
              <a:rPr lang="ru-RU" dirty="0" smtClean="0"/>
              <a:t>Волонтеры: студенты РГГУ</a:t>
            </a:r>
            <a:endParaRPr lang="en-US" dirty="0" smtClean="0"/>
          </a:p>
          <a:p>
            <a:r>
              <a:rPr lang="ru-RU" dirty="0" smtClean="0"/>
              <a:t>Финалисты: «</a:t>
            </a:r>
            <a:r>
              <a:rPr lang="ru-RU" dirty="0"/>
              <a:t>Идеальный собеседник», «</a:t>
            </a:r>
            <a:r>
              <a:rPr lang="ru-RU" dirty="0" err="1"/>
              <a:t>Позитифф</a:t>
            </a:r>
            <a:r>
              <a:rPr lang="ru-RU" dirty="0"/>
              <a:t>», «</a:t>
            </a:r>
            <a:r>
              <a:rPr lang="ru-RU" dirty="0" err="1"/>
              <a:t>Инобот</a:t>
            </a:r>
            <a:r>
              <a:rPr lang="ru-RU" dirty="0"/>
              <a:t>», «</a:t>
            </a:r>
            <a:r>
              <a:rPr lang="ru-RU" dirty="0" err="1"/>
              <a:t>Лиска</a:t>
            </a:r>
            <a:r>
              <a:rPr lang="ru-RU" dirty="0"/>
              <a:t> </a:t>
            </a:r>
            <a:r>
              <a:rPr lang="ru-RU" dirty="0" err="1"/>
              <a:t>Лисичкина</a:t>
            </a:r>
            <a:r>
              <a:rPr lang="ru-RU" dirty="0"/>
              <a:t>», «Сборка №42», «Сократ», «Пятый дом» и «Форвард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Вне конкурса: «Блондинка», «Гопник», «</a:t>
            </a:r>
            <a:r>
              <a:rPr lang="ru-RU" dirty="0" err="1" smtClean="0"/>
              <a:t>Лекси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755" y="1361299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" y="0"/>
            <a:ext cx="913559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Тест Тьюринга на русском языке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Дата проведения: </a:t>
            </a:r>
            <a:r>
              <a:rPr lang="ru-RU" dirty="0"/>
              <a:t>2-3 июня </a:t>
            </a:r>
            <a:r>
              <a:rPr lang="ru-RU" dirty="0" smtClean="0"/>
              <a:t>2015</a:t>
            </a:r>
          </a:p>
          <a:p>
            <a:r>
              <a:rPr lang="ru-RU" dirty="0" smtClean="0"/>
              <a:t>Организаторы: ИФ «</a:t>
            </a:r>
            <a:r>
              <a:rPr lang="ru-RU" dirty="0" err="1" smtClean="0"/>
              <a:t>Сколково</a:t>
            </a:r>
            <a:r>
              <a:rPr lang="ru-RU" dirty="0" smtClean="0"/>
              <a:t>», «Наносемантика»</a:t>
            </a:r>
          </a:p>
          <a:p>
            <a:r>
              <a:rPr lang="ru-RU" dirty="0" smtClean="0"/>
              <a:t>Технологическая площадка: «Наносемантика»</a:t>
            </a:r>
          </a:p>
          <a:p>
            <a:r>
              <a:rPr lang="ru-RU" dirty="0" smtClean="0"/>
              <a:t>Участники: 69 команд</a:t>
            </a:r>
          </a:p>
          <a:p>
            <a:r>
              <a:rPr lang="ru-RU" dirty="0" smtClean="0"/>
              <a:t>Время на подготовку бота: 3 месяца (с 16 марта)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" y="0"/>
            <a:ext cx="9135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3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Тест Тьюринга в </a:t>
            </a:r>
            <a:r>
              <a:rPr lang="ru-RU" dirty="0" err="1" smtClean="0"/>
              <a:t>Сколково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" y="1628800"/>
            <a:ext cx="1512168" cy="2488205"/>
          </a:xfrm>
          <a:ln>
            <a:solidFill>
              <a:schemeClr val="accent1"/>
            </a:solidFill>
          </a:ln>
        </p:spPr>
      </p:pic>
      <p:sp>
        <p:nvSpPr>
          <p:cNvPr id="4" name="Пятиугольник 3"/>
          <p:cNvSpPr/>
          <p:nvPr/>
        </p:nvSpPr>
        <p:spPr>
          <a:xfrm>
            <a:off x="755" y="1361299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86" y="4662019"/>
            <a:ext cx="1664981" cy="19887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68" y="1455764"/>
            <a:ext cx="2425925" cy="3206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46388"/>
            <a:ext cx="1512168" cy="24758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45" y="3407040"/>
            <a:ext cx="2016647" cy="20964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485" y="1840351"/>
            <a:ext cx="1266379" cy="32792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88163"/>
            <a:ext cx="1648055" cy="25625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925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Судейский интерфейс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037" y="1700808"/>
            <a:ext cx="11398828" cy="6408712"/>
          </a:xfrm>
        </p:spPr>
      </p:pic>
      <p:sp>
        <p:nvSpPr>
          <p:cNvPr id="4" name="Пятиугольник 3"/>
          <p:cNvSpPr/>
          <p:nvPr/>
        </p:nvSpPr>
        <p:spPr>
          <a:xfrm>
            <a:off x="755" y="1361299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4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Судейский интерфейс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755" y="1361299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012" y="1628800"/>
            <a:ext cx="9912777" cy="5573216"/>
          </a:xfrm>
        </p:spPr>
      </p:pic>
    </p:spTree>
    <p:extLst>
      <p:ext uri="{BB962C8B-B14F-4D97-AF65-F5344CB8AC3E}">
        <p14:creationId xmlns:p14="http://schemas.microsoft.com/office/powerpoint/2010/main" val="23556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Судейский интерфейс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755" y="1361299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935" y="1772816"/>
            <a:ext cx="9656624" cy="5429200"/>
          </a:xfrm>
        </p:spPr>
      </p:pic>
    </p:spTree>
    <p:extLst>
      <p:ext uri="{BB962C8B-B14F-4D97-AF65-F5344CB8AC3E}">
        <p14:creationId xmlns:p14="http://schemas.microsoft.com/office/powerpoint/2010/main" val="1159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Волонтерский интерфейс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755" y="1361299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050" y="1844824"/>
            <a:ext cx="10040854" cy="5645224"/>
          </a:xfrm>
        </p:spPr>
      </p:pic>
    </p:spTree>
    <p:extLst>
      <p:ext uri="{BB962C8B-B14F-4D97-AF65-F5344CB8AC3E}">
        <p14:creationId xmlns:p14="http://schemas.microsoft.com/office/powerpoint/2010/main" val="42726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диалогов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61300"/>
            <a:ext cx="8229600" cy="538006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 err="1" smtClean="0"/>
              <a:t>Inf</a:t>
            </a:r>
            <a:r>
              <a:rPr lang="ru-RU" dirty="0" smtClean="0"/>
              <a:t>: </a:t>
            </a:r>
            <a:r>
              <a:rPr lang="ru-RU" dirty="0" err="1"/>
              <a:t>здраствуйте</a:t>
            </a:r>
            <a:r>
              <a:rPr lang="ru-RU" dirty="0"/>
              <a:t>! меня Соня зовут.</a:t>
            </a:r>
            <a:br>
              <a:rPr lang="ru-RU" dirty="0"/>
            </a:br>
            <a:r>
              <a:rPr lang="ru-RU" dirty="0" smtClean="0"/>
              <a:t>С</a:t>
            </a:r>
            <a:r>
              <a:rPr lang="ru-RU" dirty="0"/>
              <a:t>: а меня Кирилл.</a:t>
            </a:r>
            <a:br>
              <a:rPr lang="ru-RU" dirty="0"/>
            </a:br>
            <a:r>
              <a:rPr lang="en-US" dirty="0" err="1" smtClean="0"/>
              <a:t>Inf</a:t>
            </a:r>
            <a:r>
              <a:rPr lang="en-US" dirty="0" smtClean="0"/>
              <a:t> </a:t>
            </a:r>
            <a:r>
              <a:rPr lang="ru-RU" dirty="0" smtClean="0"/>
              <a:t>: </a:t>
            </a:r>
            <a:r>
              <a:rPr lang="ru-RU" dirty="0"/>
              <a:t>Как тебе погода?</a:t>
            </a:r>
            <a:br>
              <a:rPr lang="ru-RU" dirty="0"/>
            </a:br>
            <a:r>
              <a:rPr lang="ru-RU" dirty="0" smtClean="0"/>
              <a:t>С</a:t>
            </a:r>
            <a:r>
              <a:rPr lang="ru-RU" dirty="0"/>
              <a:t>: Как тебе погода?</a:t>
            </a:r>
            <a:br>
              <a:rPr lang="ru-RU" dirty="0"/>
            </a:br>
            <a:r>
              <a:rPr lang="en-US" dirty="0" err="1" smtClean="0"/>
              <a:t>Inf</a:t>
            </a:r>
            <a:r>
              <a:rPr lang="en-US" dirty="0" smtClean="0"/>
              <a:t> </a:t>
            </a:r>
            <a:r>
              <a:rPr lang="ru-RU" dirty="0" smtClean="0"/>
              <a:t>: </a:t>
            </a:r>
            <a:r>
              <a:rPr lang="ru-RU" dirty="0"/>
              <a:t>почему ты повторяешь мой вопрос?</a:t>
            </a:r>
            <a:br>
              <a:rPr lang="ru-RU" dirty="0"/>
            </a:br>
            <a:r>
              <a:rPr lang="ru-RU" dirty="0" smtClean="0"/>
              <a:t>С</a:t>
            </a:r>
            <a:r>
              <a:rPr lang="ru-RU" dirty="0"/>
              <a:t>: Потому, что в Питере дождь</a:t>
            </a:r>
            <a:br>
              <a:rPr lang="ru-RU" dirty="0"/>
            </a:br>
            <a:r>
              <a:rPr lang="en-US" dirty="0" err="1" smtClean="0"/>
              <a:t>Inf</a:t>
            </a:r>
            <a:r>
              <a:rPr lang="en-US" dirty="0" smtClean="0"/>
              <a:t> </a:t>
            </a:r>
            <a:r>
              <a:rPr lang="ru-RU" dirty="0" smtClean="0"/>
              <a:t>: </a:t>
            </a:r>
            <a:r>
              <a:rPr lang="ru-RU" dirty="0"/>
              <a:t>а. понятно</a:t>
            </a:r>
            <a:br>
              <a:rPr lang="ru-RU" dirty="0"/>
            </a:br>
            <a:r>
              <a:rPr lang="ru-RU" dirty="0" smtClean="0"/>
              <a:t>С</a:t>
            </a:r>
            <a:r>
              <a:rPr lang="ru-RU" dirty="0"/>
              <a:t>: Это хорошо. Откуда ты родом?</a:t>
            </a:r>
            <a:br>
              <a:rPr lang="ru-RU" dirty="0"/>
            </a:br>
            <a:r>
              <a:rPr lang="en-US" dirty="0" err="1" smtClean="0"/>
              <a:t>Inf</a:t>
            </a:r>
            <a:r>
              <a:rPr lang="en-US" dirty="0" smtClean="0"/>
              <a:t> </a:t>
            </a:r>
            <a:r>
              <a:rPr lang="ru-RU" dirty="0" smtClean="0"/>
              <a:t>: </a:t>
            </a:r>
            <a:r>
              <a:rPr lang="ru-RU" dirty="0"/>
              <a:t>Я из </a:t>
            </a:r>
            <a:r>
              <a:rPr lang="ru-RU" dirty="0" smtClean="0"/>
              <a:t>Москв</a:t>
            </a:r>
            <a:r>
              <a:rPr lang="ru-RU" dirty="0"/>
              <a:t>ы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</a:t>
            </a:r>
            <a:r>
              <a:rPr lang="ru-RU" dirty="0"/>
              <a:t>: а на какой улице </a:t>
            </a:r>
            <a:r>
              <a:rPr lang="ru-RU" dirty="0" err="1" smtClean="0"/>
              <a:t>ивешь</a:t>
            </a:r>
            <a:r>
              <a:rPr lang="ru-RU" dirty="0" smtClean="0"/>
              <a:t>?</a:t>
            </a:r>
            <a:endParaRPr lang="en-US" dirty="0"/>
          </a:p>
          <a:p>
            <a:pPr marL="0" indent="0">
              <a:lnSpc>
                <a:spcPct val="170000"/>
              </a:lnSpc>
              <a:buNone/>
            </a:pPr>
            <a:r>
              <a:rPr lang="en-US" dirty="0" err="1" smtClean="0"/>
              <a:t>Inf</a:t>
            </a:r>
            <a:r>
              <a:rPr lang="en-US" dirty="0" smtClean="0"/>
              <a:t> </a:t>
            </a:r>
            <a:r>
              <a:rPr lang="ru-RU" dirty="0" smtClean="0"/>
              <a:t>: </a:t>
            </a:r>
            <a:r>
              <a:rPr lang="ru-RU" dirty="0"/>
              <a:t>это секретная </a:t>
            </a:r>
            <a:r>
              <a:rPr lang="ru-RU" dirty="0" smtClean="0"/>
              <a:t>информация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755" y="1361299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47" y="1700808"/>
            <a:ext cx="18097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диалогов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577" y="1397302"/>
            <a:ext cx="8229600" cy="563209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4000" dirty="0" err="1" smtClean="0"/>
              <a:t>Inf</a:t>
            </a:r>
            <a:r>
              <a:rPr lang="ru-RU" sz="4000" dirty="0" smtClean="0"/>
              <a:t>: </a:t>
            </a:r>
            <a:r>
              <a:rPr lang="ru-RU" sz="4000" dirty="0"/>
              <a:t>я Соня Гусева, </a:t>
            </a:r>
            <a:r>
              <a:rPr lang="ru-RU" sz="4000" dirty="0" err="1"/>
              <a:t>здраствуйте</a:t>
            </a:r>
            <a:r>
              <a:rPr lang="ru-RU" sz="4000" dirty="0"/>
              <a:t>!</a:t>
            </a:r>
            <a:br>
              <a:rPr lang="ru-RU" sz="4000" dirty="0"/>
            </a:br>
            <a:r>
              <a:rPr lang="ru-RU" sz="4000" dirty="0" smtClean="0"/>
              <a:t>С</a:t>
            </a:r>
            <a:r>
              <a:rPr lang="ru-RU" sz="4000" dirty="0"/>
              <a:t>: Нет я не Соня</a:t>
            </a:r>
            <a:br>
              <a:rPr lang="ru-RU" sz="4000" dirty="0"/>
            </a:br>
            <a:r>
              <a:rPr lang="en-US" sz="4000" dirty="0" err="1"/>
              <a:t>Inf</a:t>
            </a:r>
            <a:r>
              <a:rPr lang="en-US" sz="4000" dirty="0"/>
              <a:t> </a:t>
            </a:r>
            <a:r>
              <a:rPr lang="ru-RU" sz="4000" dirty="0" smtClean="0"/>
              <a:t>: </a:t>
            </a:r>
            <a:r>
              <a:rPr lang="ru-RU" sz="4000" dirty="0"/>
              <a:t>Соня - это я!</a:t>
            </a:r>
            <a:br>
              <a:rPr lang="ru-RU" sz="4000" dirty="0"/>
            </a:br>
            <a:r>
              <a:rPr lang="ru-RU" sz="4000" dirty="0" smtClean="0"/>
              <a:t>С</a:t>
            </a:r>
            <a:r>
              <a:rPr lang="ru-RU" sz="4000" dirty="0"/>
              <a:t>: </a:t>
            </a:r>
            <a:r>
              <a:rPr lang="ru-RU" sz="4000" dirty="0" err="1"/>
              <a:t>ааааа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en-US" sz="4000" dirty="0" err="1"/>
              <a:t>Inf</a:t>
            </a:r>
            <a:r>
              <a:rPr lang="en-US" sz="4000" dirty="0"/>
              <a:t> </a:t>
            </a:r>
            <a:r>
              <a:rPr lang="ru-RU" sz="4000" dirty="0" smtClean="0"/>
              <a:t>: </a:t>
            </a:r>
            <a:r>
              <a:rPr lang="ru-RU" sz="4000" dirty="0"/>
              <a:t>А тебя как зовут?</a:t>
            </a:r>
            <a:br>
              <a:rPr lang="ru-RU" sz="4000" dirty="0"/>
            </a:br>
            <a:r>
              <a:rPr lang="ru-RU" sz="4000" dirty="0" smtClean="0"/>
              <a:t>С</a:t>
            </a:r>
            <a:r>
              <a:rPr lang="ru-RU" sz="4000" dirty="0"/>
              <a:t>: Я МИША</a:t>
            </a:r>
            <a:br>
              <a:rPr lang="ru-RU" sz="4000" dirty="0"/>
            </a:br>
            <a:r>
              <a:rPr lang="en-US" sz="4000" dirty="0" err="1"/>
              <a:t>Inf</a:t>
            </a:r>
            <a:r>
              <a:rPr lang="en-US" sz="4000" dirty="0"/>
              <a:t> </a:t>
            </a:r>
            <a:r>
              <a:rPr lang="ru-RU" sz="4000" dirty="0" smtClean="0"/>
              <a:t>: </a:t>
            </a:r>
            <a:r>
              <a:rPr lang="ru-RU" sz="4000" dirty="0"/>
              <a:t>Очень приятно, Миша!</a:t>
            </a:r>
            <a:br>
              <a:rPr lang="ru-RU" sz="4000" dirty="0"/>
            </a:br>
            <a:r>
              <a:rPr lang="ru-RU" sz="4000" dirty="0" smtClean="0"/>
              <a:t>С</a:t>
            </a:r>
            <a:r>
              <a:rPr lang="ru-RU" sz="4000" dirty="0"/>
              <a:t>: Я хакер</a:t>
            </a:r>
            <a:br>
              <a:rPr lang="ru-RU" sz="4000" dirty="0"/>
            </a:br>
            <a:r>
              <a:rPr lang="en-US" sz="4000" dirty="0" err="1"/>
              <a:t>Inf</a:t>
            </a:r>
            <a:r>
              <a:rPr lang="en-US" sz="4000" dirty="0"/>
              <a:t> </a:t>
            </a:r>
            <a:r>
              <a:rPr lang="ru-RU" sz="4000" dirty="0" smtClean="0"/>
              <a:t>: </a:t>
            </a:r>
            <a:r>
              <a:rPr lang="ru-RU" sz="4000" dirty="0"/>
              <a:t>Ты хакер? А что ты взламываешь?</a:t>
            </a:r>
            <a:br>
              <a:rPr lang="ru-RU" sz="4000" dirty="0"/>
            </a:br>
            <a:r>
              <a:rPr lang="ru-RU" sz="4000" dirty="0" smtClean="0"/>
              <a:t>С</a:t>
            </a:r>
            <a:r>
              <a:rPr lang="ru-RU" sz="4000" dirty="0"/>
              <a:t>: Практически все</a:t>
            </a:r>
            <a:br>
              <a:rPr lang="ru-RU" sz="4000" dirty="0"/>
            </a:br>
            <a:r>
              <a:rPr lang="en-US" sz="4000" dirty="0" err="1"/>
              <a:t>Inf</a:t>
            </a:r>
            <a:r>
              <a:rPr lang="en-US" sz="4000" dirty="0"/>
              <a:t> </a:t>
            </a:r>
            <a:r>
              <a:rPr lang="ru-RU" sz="4000" dirty="0" smtClean="0"/>
              <a:t>: </a:t>
            </a:r>
            <a:r>
              <a:rPr lang="ru-RU" sz="4000" dirty="0"/>
              <a:t>Ну, </a:t>
            </a:r>
            <a:r>
              <a:rPr lang="ru-RU" sz="4000" dirty="0" smtClean="0"/>
              <a:t>например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755" y="1361299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47" y="1700808"/>
            <a:ext cx="18097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 победитель: Иван Голубев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00809"/>
            <a:ext cx="5939500" cy="3960440"/>
          </a:xfrm>
        </p:spPr>
      </p:pic>
      <p:sp>
        <p:nvSpPr>
          <p:cNvPr id="4" name="Пятиугольник 3"/>
          <p:cNvSpPr/>
          <p:nvPr/>
        </p:nvSpPr>
        <p:spPr>
          <a:xfrm>
            <a:off x="755" y="1361299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44208" y="2260487"/>
            <a:ext cx="22322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Бот: </a:t>
            </a:r>
            <a:r>
              <a:rPr lang="ru-RU" sz="2000" b="1" dirty="0" smtClean="0"/>
              <a:t>Соня Гусева</a:t>
            </a:r>
          </a:p>
          <a:p>
            <a:r>
              <a:rPr lang="ru-RU" sz="2000" dirty="0" smtClean="0"/>
              <a:t>Приняли за человека: </a:t>
            </a:r>
            <a:r>
              <a:rPr lang="ru-RU" sz="2000" b="1" dirty="0" smtClean="0"/>
              <a:t>47% судей</a:t>
            </a:r>
          </a:p>
          <a:p>
            <a:r>
              <a:rPr lang="ru-RU" sz="2000" dirty="0" smtClean="0"/>
              <a:t>База знаний содержит </a:t>
            </a:r>
            <a:r>
              <a:rPr lang="en-US" sz="2000" b="1" dirty="0" smtClean="0"/>
              <a:t>&gt;1000</a:t>
            </a:r>
            <a:r>
              <a:rPr lang="ru-RU" sz="2000" b="1" dirty="0" smtClean="0"/>
              <a:t> правил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9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измерил тест Тьюринга?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/>
          <a:lstStyle/>
          <a:p>
            <a:r>
              <a:rPr lang="ru-RU" dirty="0" smtClean="0"/>
              <a:t>Уровень интеллекта машины?</a:t>
            </a:r>
          </a:p>
          <a:p>
            <a:r>
              <a:rPr lang="ru-RU" dirty="0" smtClean="0"/>
              <a:t>Степень имитации определенных разновидностей диалога?</a:t>
            </a:r>
          </a:p>
          <a:p>
            <a:r>
              <a:rPr lang="ru-RU" dirty="0" smtClean="0"/>
              <a:t>Уровень интеллекта судей?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755" y="1361299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33307"/>
            <a:ext cx="6552728" cy="702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Вопросы?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357301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anna@nanosemantics.ru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www.nanosemantics.ru</a:t>
            </a:r>
            <a:endParaRPr lang="en-US" dirty="0" smtClean="0"/>
          </a:p>
          <a:p>
            <a:r>
              <a:rPr lang="en-US" dirty="0" smtClean="0"/>
              <a:t>www.iii.ru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755" y="1289291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6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Компания «Наносемантика»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Основана в 2005 году</a:t>
            </a:r>
          </a:p>
          <a:p>
            <a:r>
              <a:rPr lang="ru-RU" dirty="0" smtClean="0"/>
              <a:t>Занимается разработкой автоматизированных систем, поддерживающих диалог на естественном языке</a:t>
            </a:r>
          </a:p>
          <a:p>
            <a:r>
              <a:rPr lang="ru-RU" dirty="0"/>
              <a:t>Основа технологии – </a:t>
            </a:r>
            <a:r>
              <a:rPr lang="ru-RU" dirty="0" smtClean="0"/>
              <a:t>инфы или </a:t>
            </a:r>
            <a:r>
              <a:rPr lang="ru-RU" dirty="0"/>
              <a:t>виртуальные </a:t>
            </a:r>
            <a:r>
              <a:rPr lang="ru-RU" dirty="0" smtClean="0"/>
              <a:t>собеседники, </a:t>
            </a:r>
            <a:r>
              <a:rPr lang="ru-RU" dirty="0"/>
              <a:t>способные вести диалог </a:t>
            </a:r>
            <a:r>
              <a:rPr lang="ru-RU" dirty="0" smtClean="0"/>
              <a:t>на разных языках в соответствии с заданной коммуникативной моделью</a:t>
            </a:r>
            <a:endParaRPr lang="ru-RU" dirty="0"/>
          </a:p>
          <a:p>
            <a:r>
              <a:rPr lang="ru-RU" dirty="0" smtClean="0"/>
              <a:t>Отдел разработки = лингвистический отдел (выпускники МГУ, РГГУ,  МГОУ, СГУ)</a:t>
            </a:r>
          </a:p>
          <a:p>
            <a:r>
              <a:rPr lang="ru-RU" dirty="0" smtClean="0"/>
              <a:t>Поддерживает 2 сообщества разработчиков диалоговых систем (виртуальных собеседников): </a:t>
            </a:r>
            <a:r>
              <a:rPr lang="en-US" b="1" u="sng" dirty="0" smtClean="0">
                <a:solidFill>
                  <a:schemeClr val="tx2"/>
                </a:solidFill>
              </a:rPr>
              <a:t>iii.ru</a:t>
            </a:r>
            <a:r>
              <a:rPr lang="en-US" dirty="0" smtClean="0"/>
              <a:t>, </a:t>
            </a:r>
            <a:r>
              <a:rPr lang="en-US" b="1" u="sng" dirty="0" smtClean="0">
                <a:solidFill>
                  <a:schemeClr val="tx2"/>
                </a:solidFill>
              </a:rPr>
              <a:t>inf.net</a:t>
            </a:r>
            <a:endParaRPr lang="ru-RU" b="1" u="sng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77272"/>
            <a:ext cx="169545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755" y="1268760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6552728" cy="412955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 (виртуальный собеседник)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/>
          <a:lstStyle/>
          <a:p>
            <a:r>
              <a:rPr lang="ru-RU" dirty="0"/>
              <a:t>Лингвистические технологии</a:t>
            </a:r>
          </a:p>
          <a:p>
            <a:r>
              <a:rPr lang="ru-RU" dirty="0" smtClean="0"/>
              <a:t>Движок (диалоговый процессор)</a:t>
            </a:r>
            <a:endParaRPr lang="ru-RU" dirty="0"/>
          </a:p>
          <a:p>
            <a:r>
              <a:rPr lang="ru-RU" dirty="0" smtClean="0"/>
              <a:t>Онлайн-сервис вопросов и ответов или голосовое устройство</a:t>
            </a:r>
          </a:p>
          <a:p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755" y="1268760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 выглядит?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556792"/>
            <a:ext cx="2447925" cy="4648200"/>
          </a:xfrm>
          <a:prstGeom prst="rect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Z:\Texts\ВТБ24\Скрин_робот ВТ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046" y="1304764"/>
            <a:ext cx="479583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755" y="1268760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57" y="4293096"/>
            <a:ext cx="4716015" cy="22751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161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 выглядит?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1344960"/>
            <a:ext cx="5359807" cy="391922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Пятиугольник 6"/>
          <p:cNvSpPr/>
          <p:nvPr/>
        </p:nvSpPr>
        <p:spPr>
          <a:xfrm>
            <a:off x="755" y="1268760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14194"/>
            <a:ext cx="4643690" cy="309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инфы говорят?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866" y="1623487"/>
            <a:ext cx="7848872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 Рада Вас видеть. Если есть вопросы, постараюсь помочь.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ru-R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какой необходимо набрать код что бы узнать свой номер?</a:t>
            </a:r>
            <a:br>
              <a:rPr lang="ru-R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 Чтобы проверить номер своего телефона, наберите: *160# и клавишу дозвона.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ru-R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спасибо</a:t>
            </a:r>
            <a:br>
              <a:rPr lang="ru-R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 Всегда пожалуйста! :)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ru-R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ru-RU" sz="2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уу</a:t>
            </a:r>
            <a:r>
              <a:rPr lang="ru-R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 быстро отвечаете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 Виртуальные консультанты проходят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спецподготовку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:)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67" y="3516313"/>
            <a:ext cx="1609725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ятиугольник 5"/>
          <p:cNvSpPr/>
          <p:nvPr/>
        </p:nvSpPr>
        <p:spPr>
          <a:xfrm>
            <a:off x="755" y="1268760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инфы говорят?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67" y="3516313"/>
            <a:ext cx="1609725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ятиугольник 5"/>
          <p:cNvSpPr/>
          <p:nvPr/>
        </p:nvSpPr>
        <p:spPr>
          <a:xfrm>
            <a:off x="755" y="1268760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Сегодня понедельник. Расскажи роботу, как ты проводишь понедельники.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ru-RU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 сижу за компьютером кушаю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Робот считает, что по понедельникам надо отрываться от компьютера и выходить в реальный мир.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ru-RU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реальный мир </a:t>
            </a:r>
            <a:r>
              <a:rPr lang="ru-RU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страшный</a:t>
            </a:r>
            <a:endParaRPr lang="en-US" sz="28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Робот удивлен.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делают лингвисты?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43761" y="2276872"/>
            <a:ext cx="4608512" cy="1754326"/>
          </a:xfrm>
          <a:prstGeom prst="rect">
            <a:avLst/>
          </a:prstGeom>
          <a:ln w="31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User: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Здор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во, приятель!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Здравствуйте! Я тоже рад Вас видеть.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User: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Зд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рово ты на вопросы отвечаешь!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комплимент!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057656"/>
            <a:ext cx="4572000" cy="1477328"/>
          </a:xfrm>
          <a:prstGeom prst="rect">
            <a:avLst/>
          </a:prstGeom>
          <a:ln w="3175">
            <a:solidFill>
              <a:schemeClr val="tx2"/>
            </a:solidFill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ты тормоз!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вас не связь, а тормоз.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Тормоз барахлит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23273" y="4293096"/>
            <a:ext cx="4006371" cy="1477328"/>
          </a:xfrm>
          <a:prstGeom prst="rect">
            <a:avLst/>
          </a:prstGeom>
          <a:ln w="31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любишь читать?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User: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.): нет, я не люблю читать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Жаль, а я люблю читать!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755" y="1268760"/>
            <a:ext cx="9143245" cy="7200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57577" y="1556792"/>
            <a:ext cx="8229600" cy="532655"/>
          </a:xfrm>
          <a:ln w="317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do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английский? вьетнамский? китайский?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288" y="2276872"/>
            <a:ext cx="2160240" cy="230832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понедельник</a:t>
            </a:r>
          </a:p>
          <a:p>
            <a:r>
              <a:rPr lang="ru-RU" sz="2400" dirty="0" err="1" smtClean="0">
                <a:solidFill>
                  <a:schemeClr val="tx2"/>
                </a:solidFill>
              </a:rPr>
              <a:t>панедельник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err="1" smtClean="0">
                <a:solidFill>
                  <a:schemeClr val="tx2"/>
                </a:solidFill>
              </a:rPr>
              <a:t>понидельник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err="1" smtClean="0">
                <a:solidFill>
                  <a:schemeClr val="tx2"/>
                </a:solidFill>
              </a:rPr>
              <a:t>панидельник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err="1" smtClean="0">
                <a:solidFill>
                  <a:schemeClr val="tx2"/>
                </a:solidFill>
              </a:rPr>
              <a:t>понеделник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…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1367277"/>
            <a:ext cx="9128888" cy="75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1088</Words>
  <Application>Microsoft Office PowerPoint</Application>
  <PresentationFormat>Экран (4:3)</PresentationFormat>
  <Paragraphs>154</Paragraphs>
  <Slides>29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Экзамен для роботов: что и как измеряет тест Тьюринга (по итогам теста 2015 года в Сколково)</vt:lpstr>
      <vt:lpstr>Тест Тьюринга на русском языке</vt:lpstr>
      <vt:lpstr>Компания «Наносемантика»</vt:lpstr>
      <vt:lpstr>ИНФ (виртуальный собеседник)</vt:lpstr>
      <vt:lpstr>Как это выглядит?</vt:lpstr>
      <vt:lpstr>Как это выглядит?</vt:lpstr>
      <vt:lpstr>Что инфы говорят?</vt:lpstr>
      <vt:lpstr>Что инфы говорят?</vt:lpstr>
      <vt:lpstr>Что делают лингвисты?</vt:lpstr>
      <vt:lpstr>DL: формальный язык для описания модели диалога</vt:lpstr>
      <vt:lpstr>Тест Тьюринга: игра в имитацию</vt:lpstr>
      <vt:lpstr>Классический вариант теста Тьюринга</vt:lpstr>
      <vt:lpstr>Искусственный интеллект и интеллектуальное поведение</vt:lpstr>
      <vt:lpstr>Варианты теста Тьюринга </vt:lpstr>
      <vt:lpstr>Как узнать робота, или что люди думают про роботов</vt:lpstr>
      <vt:lpstr>Какие программы прошли тест Тьюринга?</vt:lpstr>
      <vt:lpstr>Какие программы прошли тест Тьюринга?</vt:lpstr>
      <vt:lpstr>Какие программы прошли тест Тьюринга?</vt:lpstr>
      <vt:lpstr>Тест Тьюринга в Сколково</vt:lpstr>
      <vt:lpstr>Тест Тьюринга в Сколково</vt:lpstr>
      <vt:lpstr>Судейский интерфейс</vt:lpstr>
      <vt:lpstr>Судейский интерфейс</vt:lpstr>
      <vt:lpstr>Судейский интерфейс</vt:lpstr>
      <vt:lpstr>Волонтерский интерфейс</vt:lpstr>
      <vt:lpstr>Примеры диалогов</vt:lpstr>
      <vt:lpstr>Примеры диалогов</vt:lpstr>
      <vt:lpstr>Наш победитель: Иван Голубев</vt:lpstr>
      <vt:lpstr>Что измерил тест Тьюринга?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Экзамен для роботов: что и как измеряет тест Тьюринга (по итогам теста 2015 года в Сколково)</dc:title>
  <dc:creator>Анна</dc:creator>
  <cp:lastModifiedBy>Роман</cp:lastModifiedBy>
  <cp:revision>44</cp:revision>
  <dcterms:created xsi:type="dcterms:W3CDTF">2015-07-12T15:36:17Z</dcterms:created>
  <dcterms:modified xsi:type="dcterms:W3CDTF">2015-07-13T22:29:05Z</dcterms:modified>
</cp:coreProperties>
</file>