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7"/>
  </p:notesMasterIdLst>
  <p:sldIdLst>
    <p:sldId id="603" r:id="rId2"/>
    <p:sldId id="522" r:id="rId3"/>
    <p:sldId id="620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30" r:id="rId13"/>
    <p:sldId id="629" r:id="rId14"/>
    <p:sldId id="613" r:id="rId15"/>
    <p:sldId id="614" r:id="rId16"/>
    <p:sldId id="631" r:id="rId17"/>
    <p:sldId id="589" r:id="rId18"/>
    <p:sldId id="605" r:id="rId19"/>
    <p:sldId id="641" r:id="rId20"/>
    <p:sldId id="632" r:id="rId21"/>
    <p:sldId id="637" r:id="rId22"/>
    <p:sldId id="640" r:id="rId23"/>
    <p:sldId id="635" r:id="rId24"/>
    <p:sldId id="636" r:id="rId25"/>
    <p:sldId id="638" r:id="rId26"/>
    <p:sldId id="611" r:id="rId27"/>
    <p:sldId id="642" r:id="rId28"/>
    <p:sldId id="610" r:id="rId29"/>
    <p:sldId id="609" r:id="rId30"/>
    <p:sldId id="639" r:id="rId31"/>
    <p:sldId id="592" r:id="rId32"/>
    <p:sldId id="618" r:id="rId33"/>
    <p:sldId id="595" r:id="rId34"/>
    <p:sldId id="596" r:id="rId35"/>
    <p:sldId id="619" r:id="rId36"/>
    <p:sldId id="597" r:id="rId37"/>
    <p:sldId id="563" r:id="rId38"/>
    <p:sldId id="604" r:id="rId39"/>
    <p:sldId id="541" r:id="rId40"/>
    <p:sldId id="580" r:id="rId41"/>
    <p:sldId id="581" r:id="rId42"/>
    <p:sldId id="582" r:id="rId43"/>
    <p:sldId id="565" r:id="rId44"/>
    <p:sldId id="612" r:id="rId45"/>
    <p:sldId id="426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66FF33"/>
    <a:srgbClr val="DCE7F0"/>
    <a:srgbClr val="0066FF"/>
    <a:srgbClr val="777777"/>
    <a:srgbClr val="5F5F5F"/>
    <a:srgbClr val="00FF99"/>
    <a:srgbClr val="66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5" autoAdjust="0"/>
    <p:restoredTop sz="95255" autoAdjust="0"/>
  </p:normalViewPr>
  <p:slideViewPr>
    <p:cSldViewPr>
      <p:cViewPr varScale="1">
        <p:scale>
          <a:sx n="82" d="100"/>
          <a:sy n="82" d="100"/>
        </p:scale>
        <p:origin x="-1238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Click to edit Master text styles</a:t>
            </a:r>
          </a:p>
          <a:p>
            <a:pPr lvl="1"/>
            <a:r>
              <a:rPr lang="ru-RU" altLang="ru-RU" noProof="0" smtClean="0"/>
              <a:t>Second level</a:t>
            </a:r>
          </a:p>
          <a:p>
            <a:pPr lvl="2"/>
            <a:r>
              <a:rPr lang="ru-RU" altLang="ru-RU" noProof="0" smtClean="0"/>
              <a:t>Third level</a:t>
            </a:r>
          </a:p>
          <a:p>
            <a:pPr lvl="3"/>
            <a:r>
              <a:rPr lang="ru-RU" altLang="ru-RU" noProof="0" smtClean="0"/>
              <a:t>Fourth level</a:t>
            </a:r>
          </a:p>
          <a:p>
            <a:pPr lvl="4"/>
            <a:r>
              <a:rPr lang="ru-RU" altLang="ru-RU" noProof="0" smtClean="0"/>
              <a:t>Fifth level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7A6C7D-A4AF-4AF5-83FC-F3EFBC2711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0364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C31CE-326D-4D65-B58A-DED025F8E1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297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06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2786-56BD-4CA3-95A2-EAA5CC7AE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0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A2C5-2B79-4697-B311-47FD49A50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64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32E42-4EBF-4AA1-B185-18442E050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736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CBE33-DF4C-4417-874F-ADA7ABAED0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92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E152B-DB27-45D7-90B6-D7680D9FB2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7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21140-047A-40F5-8022-7B5AAE0B0F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3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0E7C3-973F-4ED1-84C5-38382005C8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7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209FF-CD3D-4FBF-B3BC-B2E6880E46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36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506E-873A-48E1-87B7-6A697E4E42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8811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9CE90-1D79-401F-B175-6BB0F86DF0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291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B02F7-C4EA-4FE8-B04C-4A7200832A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822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C847-E0F3-4624-B1FC-14BB43524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66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D37B3FA-BF41-4965-8FB2-8A54178E2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240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204864"/>
            <a:ext cx="8532812" cy="936104"/>
          </a:xfrm>
        </p:spPr>
        <p:txBody>
          <a:bodyPr/>
          <a:lstStyle/>
          <a:p>
            <a:pPr eaLnBrk="1" hangingPunct="1"/>
            <a:r>
              <a:rPr lang="ru-RU" altLang="ru-RU" sz="5400" b="1" dirty="0" smtClean="0"/>
              <a:t>Как устроен смысл?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653136"/>
            <a:ext cx="8496300" cy="2204864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chemeClr val="tx2"/>
                </a:solidFill>
                <a:latin typeface="Garamond" pitchFamily="18" charset="0"/>
              </a:rPr>
              <a:t>Артемий Котов</a:t>
            </a:r>
            <a:r>
              <a:rPr lang="nn-NO" altLang="ru-RU" sz="2800" dirty="0" smtClean="0">
                <a:solidFill>
                  <a:schemeClr val="tx2"/>
                </a:solidFill>
                <a:latin typeface="Garamond" pitchFamily="18" charset="0"/>
              </a:rPr>
              <a:t> (</a:t>
            </a:r>
            <a:r>
              <a:rPr lang="nn-NO" altLang="ru-RU" sz="2800" dirty="0" smtClean="0">
                <a:solidFill>
                  <a:schemeClr val="accent1"/>
                </a:solidFill>
                <a:latin typeface="Garamond" pitchFamily="18" charset="0"/>
              </a:rPr>
              <a:t>kotov@</a:t>
            </a:r>
            <a:r>
              <a:rPr lang="en-US" altLang="ru-RU" sz="2800" dirty="0" err="1" smtClean="0">
                <a:solidFill>
                  <a:schemeClr val="accent1"/>
                </a:solidFill>
                <a:latin typeface="Garamond" pitchFamily="18" charset="0"/>
              </a:rPr>
              <a:t>harpia</a:t>
            </a:r>
            <a:r>
              <a:rPr lang="nn-NO" altLang="ru-RU" sz="2800" dirty="0" smtClean="0">
                <a:solidFill>
                  <a:schemeClr val="accent1"/>
                </a:solidFill>
                <a:latin typeface="Garamond" pitchFamily="18" charset="0"/>
              </a:rPr>
              <a:t>.ru</a:t>
            </a:r>
            <a:r>
              <a:rPr lang="nn-NO" altLang="ru-RU" sz="2800" dirty="0" smtClean="0">
                <a:solidFill>
                  <a:schemeClr val="tx2"/>
                </a:solidFill>
                <a:latin typeface="Garamond" pitchFamily="18" charset="0"/>
              </a:rPr>
              <a:t>) </a:t>
            </a:r>
          </a:p>
          <a:p>
            <a:pPr eaLnBrk="1" hangingPunct="1"/>
            <a:r>
              <a:rPr lang="nn-NO" altLang="ru-RU" sz="3600" dirty="0" smtClean="0">
                <a:solidFill>
                  <a:schemeClr val="tx2"/>
                </a:solidFill>
                <a:latin typeface="Garamond" pitchFamily="18" charset="0"/>
              </a:rPr>
              <a:t/>
            </a:r>
            <a:br>
              <a:rPr lang="nn-NO" altLang="ru-RU" sz="3600" dirty="0" smtClean="0">
                <a:solidFill>
                  <a:schemeClr val="tx2"/>
                </a:solidFill>
                <a:latin typeface="Garamond" pitchFamily="18" charset="0"/>
              </a:rPr>
            </a:br>
            <a:endParaRPr lang="ru-RU" altLang="ru-RU" sz="3600" dirty="0" smtClean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направление</a:t>
            </a:r>
          </a:p>
          <a:p>
            <a:r>
              <a:rPr lang="ru-RU" sz="2000" dirty="0"/>
              <a:t>один</a:t>
            </a:r>
          </a:p>
          <a:p>
            <a:r>
              <a:rPr lang="ru-RU" sz="2000" dirty="0"/>
              <a:t>противоположный </a:t>
            </a:r>
          </a:p>
          <a:p>
            <a:r>
              <a:rPr lang="ru-RU" sz="2000" dirty="0"/>
              <a:t>свет </a:t>
            </a:r>
          </a:p>
          <a:p>
            <a:r>
              <a:rPr lang="ru-RU" sz="2000" dirty="0"/>
              <a:t>сторона </a:t>
            </a:r>
          </a:p>
          <a:p>
            <a:r>
              <a:rPr lang="ru-RU" sz="2000" dirty="0"/>
              <a:t>четыре </a:t>
            </a:r>
          </a:p>
          <a:p>
            <a:r>
              <a:rPr lang="ru-RU" sz="2000" dirty="0"/>
              <a:t>юг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84984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направление</a:t>
            </a:r>
          </a:p>
          <a:p>
            <a:r>
              <a:rPr lang="ru-RU" sz="2000" dirty="0"/>
              <a:t>один</a:t>
            </a:r>
          </a:p>
          <a:p>
            <a:r>
              <a:rPr lang="ru-RU" sz="2000" dirty="0"/>
              <a:t>противоположный </a:t>
            </a:r>
          </a:p>
          <a:p>
            <a:r>
              <a:rPr lang="ru-RU" sz="2000" dirty="0"/>
              <a:t>свет </a:t>
            </a:r>
          </a:p>
          <a:p>
            <a:r>
              <a:rPr lang="ru-RU" sz="2000" dirty="0"/>
              <a:t>сторона </a:t>
            </a:r>
          </a:p>
          <a:p>
            <a:r>
              <a:rPr lang="ru-RU" sz="2000" dirty="0"/>
              <a:t>четыре </a:t>
            </a:r>
          </a:p>
          <a:p>
            <a:r>
              <a:rPr lang="ru-RU" sz="2000" dirty="0"/>
              <a:t>север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435795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СЕВЕР</a:t>
            </a:r>
          </a:p>
          <a:p>
            <a:endParaRPr lang="ru-RU" dirty="0"/>
          </a:p>
          <a:p>
            <a:r>
              <a:rPr lang="ru-RU" dirty="0"/>
              <a:t>Одна из четырех сторон света и направление, противоположные югу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70536" y="1409162"/>
            <a:ext cx="3497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ЮГ</a:t>
            </a:r>
          </a:p>
          <a:p>
            <a:endParaRPr lang="ru-RU" dirty="0"/>
          </a:p>
          <a:p>
            <a:r>
              <a:rPr lang="ru-RU" dirty="0"/>
              <a:t>Одна из четырех сторон света и направление, противоположные северу</a:t>
            </a:r>
          </a:p>
        </p:txBody>
      </p:sp>
    </p:spTree>
    <p:extLst>
      <p:ext uri="{BB962C8B-B14F-4D97-AF65-F5344CB8AC3E}">
        <p14:creationId xmlns:p14="http://schemas.microsoft.com/office/powerpoint/2010/main" val="91040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93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баранка </a:t>
            </a:r>
          </a:p>
          <a:p>
            <a:r>
              <a:rPr lang="ru-RU" sz="2000" dirty="0" smtClean="0"/>
              <a:t>большой </a:t>
            </a:r>
            <a:endParaRPr lang="ru-RU" sz="2000" dirty="0"/>
          </a:p>
          <a:p>
            <a:r>
              <a:rPr lang="ru-RU" sz="2000" dirty="0"/>
              <a:t>из </a:t>
            </a:r>
          </a:p>
          <a:p>
            <a:r>
              <a:rPr lang="ru-RU" sz="2000" dirty="0" smtClean="0"/>
              <a:t>заварной </a:t>
            </a:r>
            <a:endParaRPr lang="ru-RU" sz="2000" dirty="0"/>
          </a:p>
          <a:p>
            <a:r>
              <a:rPr lang="ru-RU" sz="2000" dirty="0"/>
              <a:t>тесто</a:t>
            </a:r>
          </a:p>
          <a:p>
            <a:r>
              <a:rPr lang="ru-RU" sz="2000" dirty="0"/>
              <a:t>толстый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8352" y="30689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</a:t>
            </a:r>
          </a:p>
          <a:p>
            <a:r>
              <a:rPr lang="ru-RU" sz="2000" dirty="0"/>
              <a:t>вид </a:t>
            </a:r>
          </a:p>
          <a:p>
            <a:r>
              <a:rPr lang="ru-RU" sz="2000" dirty="0"/>
              <a:t>заварной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кольцо</a:t>
            </a:r>
          </a:p>
          <a:p>
            <a:r>
              <a:rPr lang="ru-RU" sz="2000" dirty="0"/>
              <a:t>крутой </a:t>
            </a:r>
          </a:p>
          <a:p>
            <a:r>
              <a:rPr lang="ru-RU" sz="2000" dirty="0"/>
              <a:t>пшеничный </a:t>
            </a:r>
          </a:p>
          <a:p>
            <a:r>
              <a:rPr lang="ru-RU" sz="2000" dirty="0"/>
              <a:t>тесто</a:t>
            </a:r>
          </a:p>
          <a:p>
            <a:r>
              <a:rPr lang="ru-RU" sz="2000" dirty="0"/>
              <a:t>хлебец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140968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 </a:t>
            </a:r>
          </a:p>
          <a:p>
            <a:r>
              <a:rPr lang="ru-RU" sz="2000" dirty="0"/>
              <a:t>вообще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мука </a:t>
            </a:r>
          </a:p>
          <a:p>
            <a:r>
              <a:rPr lang="ru-RU" sz="2000" dirty="0"/>
              <a:t>пшеничный </a:t>
            </a:r>
          </a:p>
          <a:p>
            <a:r>
              <a:rPr lang="ru-RU" sz="2000" dirty="0"/>
              <a:t>пшеничный </a:t>
            </a:r>
          </a:p>
          <a:p>
            <a:r>
              <a:rPr lang="ru-RU" sz="2000" dirty="0"/>
              <a:t>также </a:t>
            </a:r>
          </a:p>
          <a:p>
            <a:r>
              <a:rPr lang="ru-RU" sz="2000" dirty="0"/>
              <a:t>хлеб</a:t>
            </a:r>
          </a:p>
          <a:p>
            <a:r>
              <a:rPr lang="ru-RU" sz="2000" dirty="0"/>
              <a:t>хлебец </a:t>
            </a:r>
          </a:p>
        </p:txBody>
      </p:sp>
    </p:spTree>
    <p:extLst>
      <p:ext uri="{BB962C8B-B14F-4D97-AF65-F5344CB8AC3E}">
        <p14:creationId xmlns:p14="http://schemas.microsoft.com/office/powerpoint/2010/main" val="263627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933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баранка </a:t>
            </a:r>
          </a:p>
          <a:p>
            <a:r>
              <a:rPr lang="ru-RU" sz="2000" dirty="0" smtClean="0"/>
              <a:t>большой </a:t>
            </a:r>
            <a:endParaRPr lang="ru-RU" sz="2000" dirty="0"/>
          </a:p>
          <a:p>
            <a:r>
              <a:rPr lang="ru-RU" sz="2000" u="sng" dirty="0"/>
              <a:t>из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заварной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тесто</a:t>
            </a:r>
          </a:p>
          <a:p>
            <a:r>
              <a:rPr lang="ru-RU" sz="2000" dirty="0"/>
              <a:t>толстый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68352" y="306896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</a:t>
            </a:r>
          </a:p>
          <a:p>
            <a:r>
              <a:rPr lang="ru-RU" sz="2000" dirty="0"/>
              <a:t>вид 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заварной </a:t>
            </a:r>
          </a:p>
          <a:p>
            <a:r>
              <a:rPr lang="ru-RU" sz="2000" u="sng" dirty="0"/>
              <a:t>из </a:t>
            </a:r>
          </a:p>
          <a:p>
            <a:r>
              <a:rPr lang="ru-RU" sz="2000" dirty="0"/>
              <a:t>кольцо</a:t>
            </a:r>
          </a:p>
          <a:p>
            <a:r>
              <a:rPr lang="ru-RU" sz="2000" dirty="0"/>
              <a:t>крутой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</a:t>
            </a:r>
            <a:r>
              <a:rPr lang="ru-RU" sz="2000" dirty="0"/>
              <a:t>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тесто</a:t>
            </a:r>
          </a:p>
          <a:p>
            <a:r>
              <a:rPr lang="ru-RU" sz="2000" b="1" dirty="0"/>
              <a:t>хлебец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140968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 </a:t>
            </a:r>
          </a:p>
          <a:p>
            <a:r>
              <a:rPr lang="ru-RU" sz="2000" dirty="0"/>
              <a:t>вообще </a:t>
            </a:r>
          </a:p>
          <a:p>
            <a:r>
              <a:rPr lang="ru-RU" sz="2000" u="sng" dirty="0"/>
              <a:t>из </a:t>
            </a:r>
          </a:p>
          <a:p>
            <a:r>
              <a:rPr lang="ru-RU" sz="2000" dirty="0"/>
              <a:t>мука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 </a:t>
            </a:r>
          </a:p>
          <a:p>
            <a:r>
              <a:rPr lang="ru-RU" sz="2000" dirty="0"/>
              <a:t>также </a:t>
            </a:r>
          </a:p>
          <a:p>
            <a:r>
              <a:rPr lang="ru-RU" sz="2000" dirty="0"/>
              <a:t>хлеб</a:t>
            </a:r>
          </a:p>
          <a:p>
            <a:r>
              <a:rPr lang="ru-RU" sz="2000" b="1" dirty="0"/>
              <a:t>хлебец </a:t>
            </a:r>
          </a:p>
        </p:txBody>
      </p:sp>
    </p:spTree>
    <p:extLst>
      <p:ext uri="{BB962C8B-B14F-4D97-AF65-F5344CB8AC3E}">
        <p14:creationId xmlns:p14="http://schemas.microsoft.com/office/powerpoint/2010/main" val="13380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7" y="1432253"/>
            <a:ext cx="29577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БУЛКА</a:t>
            </a:r>
          </a:p>
          <a:p>
            <a:endParaRPr lang="ru-RU" dirty="0"/>
          </a:p>
          <a:p>
            <a:r>
              <a:rPr lang="ru-RU" dirty="0"/>
              <a:t>Хлебец из пшеничной муки, а также (обл.) вообще пшеничный хлеб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432253"/>
            <a:ext cx="22139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БУБЛИК</a:t>
            </a:r>
          </a:p>
          <a:p>
            <a:endParaRPr lang="ru-RU" dirty="0"/>
          </a:p>
          <a:p>
            <a:r>
              <a:rPr lang="ru-RU" dirty="0"/>
              <a:t>Большая толстая баранка из </a:t>
            </a:r>
            <a:r>
              <a:rPr lang="ru-RU" dirty="0" smtClean="0"/>
              <a:t>заварного </a:t>
            </a:r>
            <a:r>
              <a:rPr lang="ru-RU" dirty="0"/>
              <a:t>теста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8352" y="1432253"/>
            <a:ext cx="2555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БАРАНКА</a:t>
            </a:r>
          </a:p>
          <a:p>
            <a:endParaRPr lang="ru-RU" dirty="0"/>
          </a:p>
          <a:p>
            <a:r>
              <a:rPr lang="ru-RU" dirty="0" smtClean="0"/>
              <a:t>Пшеничный </a:t>
            </a:r>
            <a:r>
              <a:rPr lang="ru-RU" dirty="0"/>
              <a:t>хлебец в виде кольца из заварного крутого теста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38310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баранка </a:t>
            </a:r>
          </a:p>
          <a:p>
            <a:r>
              <a:rPr lang="ru-RU" sz="2000" dirty="0"/>
              <a:t>большая </a:t>
            </a:r>
          </a:p>
          <a:p>
            <a:r>
              <a:rPr lang="ru-RU" sz="2000" u="sng" dirty="0"/>
              <a:t>из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заварной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тесто</a:t>
            </a:r>
          </a:p>
          <a:p>
            <a:r>
              <a:rPr lang="ru-RU" sz="2000" dirty="0"/>
              <a:t>толстый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68352" y="351900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</a:t>
            </a:r>
          </a:p>
          <a:p>
            <a:r>
              <a:rPr lang="ru-RU" sz="2000" dirty="0"/>
              <a:t>вид 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заварной </a:t>
            </a:r>
          </a:p>
          <a:p>
            <a:r>
              <a:rPr lang="ru-RU" sz="2000" u="sng" dirty="0"/>
              <a:t>из </a:t>
            </a:r>
          </a:p>
          <a:p>
            <a:r>
              <a:rPr lang="ru-RU" sz="2000" dirty="0"/>
              <a:t>кольцо</a:t>
            </a:r>
          </a:p>
          <a:p>
            <a:r>
              <a:rPr lang="ru-RU" sz="2000" dirty="0"/>
              <a:t>крутой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</a:t>
            </a:r>
            <a:r>
              <a:rPr lang="ru-RU" sz="2000" dirty="0"/>
              <a:t> </a:t>
            </a:r>
          </a:p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тесто</a:t>
            </a:r>
          </a:p>
          <a:p>
            <a:r>
              <a:rPr lang="ru-RU" sz="2000" b="1" dirty="0"/>
              <a:t>хлебец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591014"/>
            <a:ext cx="2880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а </a:t>
            </a:r>
          </a:p>
          <a:p>
            <a:r>
              <a:rPr lang="ru-RU" sz="2000" dirty="0"/>
              <a:t>вообще </a:t>
            </a:r>
          </a:p>
          <a:p>
            <a:r>
              <a:rPr lang="ru-RU" sz="2000" u="sng" dirty="0"/>
              <a:t>из </a:t>
            </a:r>
          </a:p>
          <a:p>
            <a:r>
              <a:rPr lang="ru-RU" sz="2000" dirty="0"/>
              <a:t>мука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 </a:t>
            </a:r>
          </a:p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пшеничный </a:t>
            </a:r>
          </a:p>
          <a:p>
            <a:r>
              <a:rPr lang="ru-RU" sz="2000" dirty="0"/>
              <a:t>также </a:t>
            </a:r>
          </a:p>
          <a:p>
            <a:r>
              <a:rPr lang="ru-RU" sz="2000" dirty="0"/>
              <a:t>хлеб</a:t>
            </a:r>
          </a:p>
          <a:p>
            <a:r>
              <a:rPr lang="ru-RU" sz="2000" b="1" dirty="0"/>
              <a:t>хлебец </a:t>
            </a:r>
          </a:p>
        </p:txBody>
      </p:sp>
    </p:spTree>
    <p:extLst>
      <p:ext uri="{BB962C8B-B14F-4D97-AF65-F5344CB8AC3E}">
        <p14:creationId xmlns:p14="http://schemas.microsoft.com/office/powerpoint/2010/main" val="8832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Юмор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>
              <a:buNone/>
            </a:pPr>
            <a:r>
              <a:rPr lang="ru-RU" altLang="zh-TW" dirty="0"/>
              <a:t>для </a:t>
            </a:r>
          </a:p>
          <a:p>
            <a:pPr>
              <a:buNone/>
            </a:pPr>
            <a:r>
              <a:rPr lang="ru-RU" altLang="zh-TW" dirty="0"/>
              <a:t>нужно </a:t>
            </a:r>
          </a:p>
          <a:p>
            <a:pPr>
              <a:buNone/>
            </a:pPr>
            <a:r>
              <a:rPr lang="ru-RU" altLang="zh-TW" dirty="0"/>
              <a:t>овца</a:t>
            </a:r>
          </a:p>
          <a:p>
            <a:pPr>
              <a:buNone/>
            </a:pPr>
            <a:r>
              <a:rPr lang="ru-RU" altLang="zh-TW" dirty="0"/>
              <a:t>свитер </a:t>
            </a:r>
          </a:p>
          <a:p>
            <a:pPr>
              <a:buNone/>
            </a:pPr>
            <a:r>
              <a:rPr lang="ru-RU" altLang="zh-TW" dirty="0"/>
              <a:t>связать </a:t>
            </a:r>
          </a:p>
          <a:p>
            <a:pPr>
              <a:buNone/>
            </a:pPr>
            <a:r>
              <a:rPr lang="ru-RU" altLang="zh-TW" dirty="0"/>
              <a:t>тот</a:t>
            </a:r>
          </a:p>
          <a:p>
            <a:pPr>
              <a:buNone/>
            </a:pPr>
            <a:r>
              <a:rPr lang="ru-RU" altLang="zh-TW" dirty="0"/>
              <a:t>три </a:t>
            </a:r>
          </a:p>
          <a:p>
            <a:pPr>
              <a:buNone/>
            </a:pPr>
            <a:r>
              <a:rPr lang="ru-RU" altLang="zh-TW" dirty="0"/>
              <a:t>чтобы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654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Юмор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>
              <a:buNone/>
            </a:pPr>
            <a:r>
              <a:rPr lang="ru-RU" altLang="zh-TW" dirty="0"/>
              <a:t>- </a:t>
            </a:r>
            <a:r>
              <a:rPr lang="ru-RU" altLang="zh-TW" i="1" dirty="0"/>
              <a:t>Ты в курсе, что </a:t>
            </a:r>
            <a:r>
              <a:rPr lang="ru-RU" altLang="zh-TW" i="1" u="sng" dirty="0"/>
              <a:t>для того, чтобы связать свитер, нужно три овцы</a:t>
            </a:r>
            <a:r>
              <a:rPr lang="ru-RU" altLang="zh-TW" i="1" dirty="0"/>
              <a:t>!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277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Юмор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pPr>
              <a:buNone/>
            </a:pPr>
            <a:r>
              <a:rPr lang="ru-RU" altLang="zh-TW" dirty="0"/>
              <a:t>- </a:t>
            </a:r>
            <a:r>
              <a:rPr lang="ru-RU" altLang="zh-TW" i="1" dirty="0"/>
              <a:t>Ты в курсе, что </a:t>
            </a:r>
            <a:r>
              <a:rPr lang="ru-RU" altLang="zh-TW" i="1" u="sng" dirty="0"/>
              <a:t>для того, чтобы связать свитер, нужно три овцы</a:t>
            </a:r>
            <a:r>
              <a:rPr lang="ru-RU" altLang="zh-TW" i="1" dirty="0"/>
              <a:t>!</a:t>
            </a:r>
          </a:p>
          <a:p>
            <a:pPr marL="269875" indent="-269875">
              <a:buNone/>
            </a:pPr>
            <a:r>
              <a:rPr lang="ru-RU" altLang="zh-TW" i="1" dirty="0" smtClean="0"/>
              <a:t>- Что ты говоришь! А я даже не знала, что они умеют вязать.</a:t>
            </a:r>
          </a:p>
          <a:p>
            <a:pPr>
              <a:buFontTx/>
              <a:buChar char="-"/>
            </a:pPr>
            <a:endParaRPr lang="ru-RU" altLang="ru-RU" i="1" dirty="0" smtClean="0"/>
          </a:p>
          <a:p>
            <a:pPr>
              <a:buFontTx/>
              <a:buChar char="-"/>
            </a:pPr>
            <a:r>
              <a:rPr lang="ru-RU" altLang="ru-RU" dirty="0" smtClean="0"/>
              <a:t>Позиция слова меняет набор его признаков </a:t>
            </a:r>
            <a:br>
              <a:rPr lang="ru-RU" altLang="ru-RU" dirty="0" smtClean="0"/>
            </a:br>
            <a:r>
              <a:rPr lang="ru-RU" altLang="ru-RU" dirty="0" smtClean="0"/>
              <a:t>(овца – источник сырья или исполнитель действия - </a:t>
            </a:r>
            <a:r>
              <a:rPr lang="ru-RU" altLang="ru-RU" dirty="0" err="1" smtClean="0"/>
              <a:t>агенс</a:t>
            </a:r>
            <a:r>
              <a:rPr lang="ru-RU" altLang="ru-RU" dirty="0" smtClean="0"/>
              <a:t>)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188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и референты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r>
              <a:rPr lang="ru-RU" i="1" dirty="0" smtClean="0"/>
              <a:t>Специально для этой лингвистической школы мы привезли слона! Он снаружи! Осталось понять, как привести </a:t>
            </a:r>
            <a:r>
              <a:rPr lang="ru-RU" i="1" dirty="0" smtClean="0"/>
              <a:t>этого монстра</a:t>
            </a:r>
            <a:r>
              <a:rPr lang="ru-RU" i="1" dirty="0" smtClean="0"/>
              <a:t> </a:t>
            </a:r>
            <a:r>
              <a:rPr lang="ru-RU" i="1" dirty="0" smtClean="0"/>
              <a:t>в зал.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632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и референты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ru-RU" i="1" dirty="0" smtClean="0"/>
              <a:t>Специально для этой лингвистической школы мы привезли </a:t>
            </a:r>
            <a:r>
              <a:rPr lang="ru-RU" b="1" i="1" dirty="0" smtClean="0">
                <a:solidFill>
                  <a:srgbClr val="FF0000"/>
                </a:solidFill>
              </a:rPr>
              <a:t>слона</a:t>
            </a:r>
            <a:r>
              <a:rPr lang="ru-RU" i="1" dirty="0" smtClean="0"/>
              <a:t>! </a:t>
            </a:r>
            <a:r>
              <a:rPr lang="ru-RU" b="1" i="1" dirty="0" smtClean="0">
                <a:solidFill>
                  <a:srgbClr val="FF0000"/>
                </a:solidFill>
              </a:rPr>
              <a:t>Он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снаружи! Осталось понять, как привести </a:t>
            </a:r>
            <a:r>
              <a:rPr lang="ru-RU" b="1" i="1" dirty="0" smtClean="0">
                <a:solidFill>
                  <a:srgbClr val="FF0000"/>
                </a:solidFill>
              </a:rPr>
              <a:t>этого монстра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в зал.</a:t>
            </a:r>
          </a:p>
          <a:p>
            <a:endParaRPr lang="ru-RU" i="1" dirty="0"/>
          </a:p>
          <a:p>
            <a:endParaRPr lang="ru-RU" i="1" dirty="0" smtClean="0"/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993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и референты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ru-RU" i="1" dirty="0" smtClean="0"/>
              <a:t>Специально для этой лингвистической школы мы привезли </a:t>
            </a:r>
            <a:r>
              <a:rPr lang="ru-RU" b="1" i="1" dirty="0" smtClean="0">
                <a:solidFill>
                  <a:srgbClr val="FF0000"/>
                </a:solidFill>
              </a:rPr>
              <a:t>слона</a:t>
            </a:r>
            <a:r>
              <a:rPr lang="ru-RU" i="1" dirty="0" smtClean="0"/>
              <a:t>! </a:t>
            </a:r>
            <a:r>
              <a:rPr lang="ru-RU" b="1" i="1" dirty="0" smtClean="0">
                <a:solidFill>
                  <a:srgbClr val="FF0000"/>
                </a:solidFill>
              </a:rPr>
              <a:t>Он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снаружи! Осталось понять, как привести </a:t>
            </a:r>
            <a:r>
              <a:rPr lang="ru-RU" b="1" i="1" dirty="0" smtClean="0">
                <a:solidFill>
                  <a:srgbClr val="FF0000"/>
                </a:solidFill>
              </a:rPr>
              <a:t>этого монстра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в зал.</a:t>
            </a:r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Референт – абстрактная точечная модель объекта</a:t>
            </a:r>
          </a:p>
          <a:p>
            <a:r>
              <a:rPr lang="ru-RU" i="1" dirty="0" err="1" smtClean="0"/>
              <a:t>Кореферентность</a:t>
            </a:r>
            <a:r>
              <a:rPr lang="ru-RU" i="1" dirty="0" smtClean="0"/>
              <a:t> </a:t>
            </a:r>
            <a:r>
              <a:rPr lang="ru-RU" i="1" dirty="0" smtClean="0"/>
              <a:t>– отношение двух слов к одному референту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97247" y="3861048"/>
            <a:ext cx="32672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2400" dirty="0">
                <a:sym typeface="Wingdings"/>
              </a:rPr>
              <a:t></a:t>
            </a:r>
            <a:r>
              <a:rPr lang="ru-RU" sz="2400" dirty="0">
                <a:sym typeface="Wingdings"/>
              </a:rPr>
              <a:t> </a:t>
            </a:r>
            <a:r>
              <a:rPr lang="en-US" sz="2400" dirty="0"/>
              <a:t>‘</a:t>
            </a:r>
            <a:r>
              <a:rPr lang="ru-RU" sz="2400" dirty="0"/>
              <a:t>слон</a:t>
            </a:r>
            <a:r>
              <a:rPr lang="en-US" sz="2400" dirty="0"/>
              <a:t>’</a:t>
            </a:r>
            <a:r>
              <a:rPr lang="ru-RU" sz="2400" dirty="0"/>
              <a:t> (референт)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436096" y="2492896"/>
            <a:ext cx="432048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5868144" y="2492896"/>
            <a:ext cx="576064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868144" y="2924944"/>
            <a:ext cx="129614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9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ents-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6" y="1484784"/>
            <a:ext cx="5414962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5496" y="-27384"/>
            <a:ext cx="91440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ru-RU" altLang="ru-RU" sz="3600" b="1" kern="0" dirty="0"/>
              <a:t>Л</a:t>
            </a:r>
            <a:r>
              <a:rPr lang="ru-RU" altLang="ru-RU" sz="3600" b="1" kern="0" dirty="0" smtClean="0"/>
              <a:t>ингвистические </a:t>
            </a:r>
            <a:r>
              <a:rPr lang="ru-RU" altLang="ru-RU" sz="3600" b="1" kern="0" dirty="0"/>
              <a:t>технологии </a:t>
            </a:r>
            <a:r>
              <a:rPr lang="ru-RU" altLang="ru-RU" sz="3600" b="1" kern="0" dirty="0" smtClean="0"/>
              <a:t/>
            </a:r>
            <a:br>
              <a:rPr lang="ru-RU" altLang="ru-RU" sz="3600" b="1" kern="0" dirty="0" smtClean="0"/>
            </a:br>
            <a:r>
              <a:rPr lang="ru-RU" altLang="ru-RU" sz="3600" b="1" kern="0" dirty="0" smtClean="0"/>
              <a:t>для </a:t>
            </a:r>
            <a:r>
              <a:rPr lang="ru-RU" altLang="ru-RU" sz="3600" b="1" kern="0" dirty="0"/>
              <a:t>эмоциональных </a:t>
            </a:r>
            <a:r>
              <a:rPr lang="ru-RU" altLang="ru-RU" sz="3600" b="1" kern="0" dirty="0" smtClean="0"/>
              <a:t>роботов</a:t>
            </a:r>
            <a:endParaRPr lang="ru-RU" altLang="ru-RU" sz="2800" b="1" kern="0" dirty="0" smtClean="0"/>
          </a:p>
        </p:txBody>
      </p:sp>
      <p:pic>
        <p:nvPicPr>
          <p:cNvPr id="5" name="Picture 3" descr="G:\reem-c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99" y="1484784"/>
            <a:ext cx="288227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41848" cy="2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отдельного знака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5776" y="1556792"/>
            <a:ext cx="4038600" cy="45307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референт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интенсионал (множество признаков)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343" y="16288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2"/>
            <a:endCxn id="99330" idx="0"/>
          </p:cNvCxnSpPr>
          <p:nvPr/>
        </p:nvCxnSpPr>
        <p:spPr>
          <a:xfrm>
            <a:off x="1537238" y="1998132"/>
            <a:ext cx="7214" cy="1142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2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41848" cy="2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отдельного знака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5776" y="1556792"/>
            <a:ext cx="5976664" cy="45307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референт: </a:t>
            </a:r>
            <a:r>
              <a:rPr lang="ru-RU" i="1" dirty="0" smtClean="0"/>
              <a:t>слон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интенсионал: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крупное с </a:t>
            </a:r>
            <a:r>
              <a:rPr lang="ru-RU" dirty="0"/>
              <a:t>двумя большими бивнями хоботное млекопитающее тропических стран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343" y="16288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2"/>
            <a:endCxn id="99330" idx="0"/>
          </p:cNvCxnSpPr>
          <p:nvPr/>
        </p:nvCxnSpPr>
        <p:spPr>
          <a:xfrm>
            <a:off x="1537238" y="1998132"/>
            <a:ext cx="7214" cy="1142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2441848" cy="244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отдельного знака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555776" y="1556792"/>
            <a:ext cx="5976664" cy="45307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референт: </a:t>
            </a:r>
            <a:r>
              <a:rPr lang="en-US" dirty="0" smtClean="0"/>
              <a:t>‘</a:t>
            </a:r>
            <a:r>
              <a:rPr lang="ru-RU" i="1" dirty="0" smtClean="0"/>
              <a:t>слон</a:t>
            </a:r>
            <a:r>
              <a:rPr lang="en-US" i="1" dirty="0" smtClean="0"/>
              <a:t>’</a:t>
            </a:r>
            <a:endParaRPr lang="ru-RU" i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интенсионал: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млекопитающее, </a:t>
            </a:r>
            <a:br>
              <a:rPr lang="ru-RU" dirty="0" smtClean="0"/>
            </a:br>
            <a:r>
              <a:rPr lang="ru-RU" dirty="0" smtClean="0"/>
              <a:t>крупное-животное, </a:t>
            </a:r>
            <a:br>
              <a:rPr lang="ru-RU" dirty="0" smtClean="0"/>
            </a:br>
            <a:r>
              <a:rPr lang="ru-RU" dirty="0" smtClean="0"/>
              <a:t>живёт-в-тропиках, </a:t>
            </a:r>
            <a:br>
              <a:rPr lang="ru-RU" dirty="0" smtClean="0"/>
            </a:br>
            <a:r>
              <a:rPr lang="ru-RU" dirty="0" smtClean="0"/>
              <a:t>имеет-два-бивня,</a:t>
            </a:r>
            <a:br>
              <a:rPr lang="ru-RU" dirty="0" smtClean="0"/>
            </a:br>
            <a:r>
              <a:rPr lang="ru-RU" dirty="0" smtClean="0"/>
              <a:t>имеет-хобот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8343" y="1628800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2"/>
            <a:endCxn id="99330" idx="0"/>
          </p:cNvCxnSpPr>
          <p:nvPr/>
        </p:nvCxnSpPr>
        <p:spPr>
          <a:xfrm>
            <a:off x="1537238" y="1998132"/>
            <a:ext cx="7214" cy="11428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47663" y="4225734"/>
            <a:ext cx="1933791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Сосед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0311" y="436510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8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4283968" y="4297741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стекло</a:t>
            </a:r>
            <a:endParaRPr lang="ru-RU" kern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6615" y="443711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2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14" y="5013176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6882318" y="4358815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мячом</a:t>
            </a:r>
            <a:endParaRPr lang="ru-RU" kern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4965" y="449818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6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 bwMode="auto">
          <a:xfrm>
            <a:off x="3275856" y="1307908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разбил</a:t>
            </a:r>
            <a:endParaRPr lang="ru-RU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98503" y="144727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endCxn id="5" idx="0"/>
          </p:cNvCxnSpPr>
          <p:nvPr/>
        </p:nvCxnSpPr>
        <p:spPr>
          <a:xfrm flipH="1">
            <a:off x="1249206" y="1816610"/>
            <a:ext cx="1728192" cy="25484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8" idx="2"/>
            <a:endCxn id="10" idx="0"/>
          </p:cNvCxnSpPr>
          <p:nvPr/>
        </p:nvCxnSpPr>
        <p:spPr>
          <a:xfrm>
            <a:off x="2977398" y="1816610"/>
            <a:ext cx="1008112" cy="26205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4" idx="0"/>
          </p:cNvCxnSpPr>
          <p:nvPr/>
        </p:nvCxnSpPr>
        <p:spPr>
          <a:xfrm>
            <a:off x="2977398" y="1816610"/>
            <a:ext cx="3606462" cy="26815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47664" y="4225734"/>
            <a:ext cx="2088232" cy="64807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Сосед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0311" y="436510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8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4283968" y="4297741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стекло</a:t>
            </a:r>
            <a:endParaRPr lang="ru-RU" kern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6615" y="443711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2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14" y="5013176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6882318" y="4358815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мячом</a:t>
            </a:r>
            <a:endParaRPr lang="ru-RU" kern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4965" y="449818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6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 bwMode="auto">
          <a:xfrm>
            <a:off x="3275856" y="1307908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разбил</a:t>
            </a:r>
            <a:endParaRPr lang="ru-RU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98503" y="144727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endCxn id="5" idx="0"/>
          </p:cNvCxnSpPr>
          <p:nvPr/>
        </p:nvCxnSpPr>
        <p:spPr>
          <a:xfrm flipH="1">
            <a:off x="1249206" y="1816610"/>
            <a:ext cx="1728192" cy="25484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8" idx="2"/>
            <a:endCxn id="10" idx="0"/>
          </p:cNvCxnSpPr>
          <p:nvPr/>
        </p:nvCxnSpPr>
        <p:spPr>
          <a:xfrm>
            <a:off x="2977398" y="1816610"/>
            <a:ext cx="1008112" cy="26205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4" idx="0"/>
          </p:cNvCxnSpPr>
          <p:nvPr/>
        </p:nvCxnSpPr>
        <p:spPr>
          <a:xfrm>
            <a:off x="2977398" y="1816610"/>
            <a:ext cx="3606462" cy="26815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2"/>
          <p:cNvSpPr txBox="1">
            <a:spLocks/>
          </p:cNvSpPr>
          <p:nvPr/>
        </p:nvSpPr>
        <p:spPr bwMode="auto">
          <a:xfrm>
            <a:off x="1566474" y="4653136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ag (</a:t>
            </a:r>
            <a:r>
              <a:rPr lang="ru-RU" sz="2400" kern="0" dirty="0" err="1" smtClean="0">
                <a:solidFill>
                  <a:srgbClr val="FF0000"/>
                </a:solidFill>
              </a:rPr>
              <a:t>агенс</a:t>
            </a:r>
            <a:r>
              <a:rPr lang="ru-RU" sz="2400" kern="0" dirty="0" smtClean="0">
                <a:solidFill>
                  <a:srgbClr val="FF0000"/>
                </a:solidFill>
              </a:rPr>
              <a:t>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 bwMode="auto">
          <a:xfrm>
            <a:off x="4446794" y="4734436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pat </a:t>
            </a:r>
            <a:r>
              <a:rPr lang="en-US" sz="2400" kern="0" dirty="0" smtClean="0">
                <a:solidFill>
                  <a:srgbClr val="FF0000"/>
                </a:solidFill>
              </a:rPr>
              <a:t/>
            </a:r>
            <a:br>
              <a:rPr lang="en-US" sz="2400" kern="0" dirty="0" smtClean="0">
                <a:solidFill>
                  <a:srgbClr val="FF0000"/>
                </a:solidFill>
              </a:rPr>
            </a:br>
            <a:r>
              <a:rPr lang="en-US" sz="2000" kern="0" dirty="0" smtClean="0">
                <a:solidFill>
                  <a:srgbClr val="FF0000"/>
                </a:solidFill>
              </a:rPr>
              <a:t>(</a:t>
            </a:r>
            <a:r>
              <a:rPr lang="ru-RU" sz="2000" kern="0" dirty="0" err="1" smtClean="0">
                <a:solidFill>
                  <a:srgbClr val="FF0000"/>
                </a:solidFill>
              </a:rPr>
              <a:t>пациенс</a:t>
            </a:r>
            <a:r>
              <a:rPr lang="ru-RU" sz="2000" kern="0" dirty="0" smtClean="0">
                <a:solidFill>
                  <a:srgbClr val="FF0000"/>
                </a:solidFill>
              </a:rPr>
              <a:t>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21" name="Текст 2"/>
          <p:cNvSpPr txBox="1">
            <a:spLocks/>
          </p:cNvSpPr>
          <p:nvPr/>
        </p:nvSpPr>
        <p:spPr bwMode="auto">
          <a:xfrm>
            <a:off x="7020272" y="4886836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i</a:t>
            </a:r>
            <a:r>
              <a:rPr lang="en-US" sz="2400" kern="0" dirty="0" smtClean="0">
                <a:solidFill>
                  <a:srgbClr val="FF0000"/>
                </a:solidFill>
              </a:rPr>
              <a:t>ns </a:t>
            </a:r>
            <a:r>
              <a:rPr lang="en-US" sz="2000" kern="0" dirty="0" smtClean="0">
                <a:solidFill>
                  <a:srgbClr val="FF0000"/>
                </a:solidFill>
              </a:rPr>
              <a:t>(</a:t>
            </a:r>
            <a:r>
              <a:rPr lang="ru-RU" sz="2000" kern="0" dirty="0" smtClean="0">
                <a:solidFill>
                  <a:srgbClr val="FF0000"/>
                </a:solidFill>
              </a:rPr>
              <a:t>инструмент)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 bwMode="auto">
          <a:xfrm>
            <a:off x="5877549" y="1307908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p (</a:t>
            </a:r>
            <a:r>
              <a:rPr lang="ru-RU" sz="2400" kern="0" dirty="0" smtClean="0">
                <a:solidFill>
                  <a:srgbClr val="FF0000"/>
                </a:solidFill>
              </a:rPr>
              <a:t>предикат)</a:t>
            </a:r>
            <a:endParaRPr lang="ru-RU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dirty="0" smtClean="0"/>
              <a:t>Смысл предложения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0311" y="436510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8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941168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 bwMode="auto">
          <a:xfrm>
            <a:off x="4283968" y="4297741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стекло</a:t>
            </a:r>
            <a:endParaRPr lang="ru-RU" kern="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06615" y="4437111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2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14" y="5013176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6882318" y="4358815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мячом</a:t>
            </a:r>
            <a:endParaRPr lang="ru-RU" kern="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04965" y="4498185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16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3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 bwMode="auto">
          <a:xfrm>
            <a:off x="3275856" y="1307908"/>
            <a:ext cx="165618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kern="0" dirty="0" smtClean="0"/>
              <a:t>разбил</a:t>
            </a:r>
            <a:endParaRPr lang="ru-RU" kern="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98503" y="1447278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endCxn id="5" idx="0"/>
          </p:cNvCxnSpPr>
          <p:nvPr/>
        </p:nvCxnSpPr>
        <p:spPr>
          <a:xfrm flipH="1">
            <a:off x="1249206" y="1816610"/>
            <a:ext cx="1728192" cy="254849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8" idx="2"/>
            <a:endCxn id="10" idx="0"/>
          </p:cNvCxnSpPr>
          <p:nvPr/>
        </p:nvCxnSpPr>
        <p:spPr>
          <a:xfrm>
            <a:off x="2977398" y="1816610"/>
            <a:ext cx="1008112" cy="2620501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4" idx="0"/>
          </p:cNvCxnSpPr>
          <p:nvPr/>
        </p:nvCxnSpPr>
        <p:spPr>
          <a:xfrm>
            <a:off x="2977398" y="1816610"/>
            <a:ext cx="3606462" cy="26815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2"/>
          <p:cNvSpPr txBox="1">
            <a:spLocks/>
          </p:cNvSpPr>
          <p:nvPr/>
        </p:nvSpPr>
        <p:spPr bwMode="auto">
          <a:xfrm>
            <a:off x="1566474" y="4653136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ag (</a:t>
            </a:r>
            <a:r>
              <a:rPr lang="ru-RU" sz="2400" kern="0" dirty="0" err="1" smtClean="0">
                <a:solidFill>
                  <a:srgbClr val="FF0000"/>
                </a:solidFill>
              </a:rPr>
              <a:t>агенс</a:t>
            </a:r>
            <a:r>
              <a:rPr lang="ru-RU" sz="2400" kern="0" dirty="0" smtClean="0">
                <a:solidFill>
                  <a:srgbClr val="FF0000"/>
                </a:solidFill>
              </a:rPr>
              <a:t>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23" name="Текст 2"/>
          <p:cNvSpPr txBox="1">
            <a:spLocks/>
          </p:cNvSpPr>
          <p:nvPr/>
        </p:nvSpPr>
        <p:spPr bwMode="auto">
          <a:xfrm>
            <a:off x="5877549" y="1307908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p (</a:t>
            </a:r>
            <a:r>
              <a:rPr lang="ru-RU" sz="2400" kern="0" dirty="0" smtClean="0">
                <a:solidFill>
                  <a:srgbClr val="FF0000"/>
                </a:solidFill>
              </a:rPr>
              <a:t>предикат)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pic>
        <p:nvPicPr>
          <p:cNvPr id="4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11819"/>
            <a:ext cx="875120" cy="1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64" y="5132823"/>
            <a:ext cx="875120" cy="1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9552" y="3068960"/>
            <a:ext cx="2941902" cy="1372798"/>
          </a:xfrm>
          <a:solidFill>
            <a:schemeClr val="bg1">
              <a:alpha val="3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Мой ненормальный сосед</a:t>
            </a:r>
            <a:endParaRPr lang="ru-RU" dirty="0"/>
          </a:p>
        </p:txBody>
      </p:sp>
      <p:sp>
        <p:nvSpPr>
          <p:cNvPr id="28" name="Текст 2"/>
          <p:cNvSpPr txBox="1">
            <a:spLocks/>
          </p:cNvSpPr>
          <p:nvPr/>
        </p:nvSpPr>
        <p:spPr bwMode="auto">
          <a:xfrm>
            <a:off x="4393596" y="4716760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pat </a:t>
            </a:r>
            <a:r>
              <a:rPr lang="en-US" sz="2400" kern="0" dirty="0" smtClean="0">
                <a:solidFill>
                  <a:srgbClr val="FF0000"/>
                </a:solidFill>
              </a:rPr>
              <a:t/>
            </a:r>
            <a:br>
              <a:rPr lang="en-US" sz="2400" kern="0" dirty="0" smtClean="0">
                <a:solidFill>
                  <a:srgbClr val="FF0000"/>
                </a:solidFill>
              </a:rPr>
            </a:br>
            <a:r>
              <a:rPr lang="en-US" sz="2000" kern="0" dirty="0" smtClean="0">
                <a:solidFill>
                  <a:srgbClr val="FF0000"/>
                </a:solidFill>
              </a:rPr>
              <a:t>(</a:t>
            </a:r>
            <a:r>
              <a:rPr lang="ru-RU" sz="2000" kern="0" dirty="0" err="1" smtClean="0">
                <a:solidFill>
                  <a:srgbClr val="FF0000"/>
                </a:solidFill>
              </a:rPr>
              <a:t>пациенс</a:t>
            </a:r>
            <a:r>
              <a:rPr lang="ru-RU" sz="2000" kern="0" dirty="0" smtClean="0">
                <a:solidFill>
                  <a:srgbClr val="FF0000"/>
                </a:solidFill>
              </a:rPr>
              <a:t>)</a:t>
            </a:r>
            <a:endParaRPr lang="ru-RU" sz="2400" kern="0" dirty="0">
              <a:solidFill>
                <a:srgbClr val="FF0000"/>
              </a:solidFill>
            </a:endParaRPr>
          </a:p>
        </p:txBody>
      </p:sp>
      <p:sp>
        <p:nvSpPr>
          <p:cNvPr id="29" name="Текст 2"/>
          <p:cNvSpPr txBox="1">
            <a:spLocks/>
          </p:cNvSpPr>
          <p:nvPr/>
        </p:nvSpPr>
        <p:spPr bwMode="auto">
          <a:xfrm>
            <a:off x="6967074" y="4869160"/>
            <a:ext cx="228544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kern="0" dirty="0" smtClean="0">
                <a:solidFill>
                  <a:srgbClr val="FF0000"/>
                </a:solidFill>
              </a:rPr>
              <a:t>i</a:t>
            </a:r>
            <a:r>
              <a:rPr lang="en-US" sz="2400" kern="0" dirty="0" smtClean="0">
                <a:solidFill>
                  <a:srgbClr val="FF0000"/>
                </a:solidFill>
              </a:rPr>
              <a:t>ns </a:t>
            </a:r>
            <a:r>
              <a:rPr lang="en-US" sz="2000" kern="0" dirty="0" smtClean="0">
                <a:solidFill>
                  <a:srgbClr val="FF0000"/>
                </a:solidFill>
              </a:rPr>
              <a:t>(</a:t>
            </a:r>
            <a:r>
              <a:rPr lang="ru-RU" sz="2000" kern="0" dirty="0" smtClean="0">
                <a:solidFill>
                  <a:srgbClr val="FF0000"/>
                </a:solidFill>
              </a:rPr>
              <a:t>инструмент)</a:t>
            </a:r>
            <a:endParaRPr lang="ru-RU" sz="24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7869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32040" y="4941168"/>
            <a:ext cx="4211960" cy="15063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Модель </a:t>
            </a:r>
            <a:br>
              <a:rPr lang="ru-RU" dirty="0" smtClean="0"/>
            </a:br>
            <a:r>
              <a:rPr lang="ru-RU" dirty="0" smtClean="0"/>
              <a:t>Смысл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smtClean="0"/>
              <a:t>Текст, </a:t>
            </a:r>
            <a:br>
              <a:rPr lang="ru-RU" dirty="0" smtClean="0"/>
            </a:br>
            <a:r>
              <a:rPr lang="ru-RU" dirty="0" smtClean="0"/>
              <a:t>И. А. Мельчук (1974)</a:t>
            </a:r>
            <a:endParaRPr lang="ru-RU" dirty="0"/>
          </a:p>
        </p:txBody>
      </p:sp>
      <p:pic>
        <p:nvPicPr>
          <p:cNvPr id="100356" name="Picture 4" descr="Igor Mel'cu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82871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78690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32040" y="4941168"/>
            <a:ext cx="4211960" cy="15063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Модель </a:t>
            </a:r>
            <a:br>
              <a:rPr lang="ru-RU" dirty="0" smtClean="0"/>
            </a:br>
            <a:r>
              <a:rPr lang="ru-RU" dirty="0" smtClean="0"/>
              <a:t>Смысл </a:t>
            </a:r>
            <a:r>
              <a:rPr lang="en-US" dirty="0" smtClean="0">
                <a:latin typeface="Arial"/>
                <a:cs typeface="Arial"/>
              </a:rPr>
              <a:t>↔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dirty="0" smtClean="0"/>
              <a:t>Текст, </a:t>
            </a:r>
            <a:br>
              <a:rPr lang="ru-RU" dirty="0" smtClean="0"/>
            </a:br>
            <a:r>
              <a:rPr lang="ru-RU" dirty="0" smtClean="0"/>
              <a:t>И. А. Мельчук (1974)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5220072" y="404664"/>
            <a:ext cx="352839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000" b="1" kern="0" dirty="0" smtClean="0"/>
              <a:t>Эксплицитно</a:t>
            </a:r>
            <a:r>
              <a:rPr lang="ru-RU" sz="2000" kern="0" dirty="0" smtClean="0"/>
              <a:t> – явно, с помощью открытых действий</a:t>
            </a:r>
          </a:p>
          <a:p>
            <a:pPr marL="0" indent="0">
              <a:buFont typeface="Wingdings" pitchFamily="2" charset="2"/>
              <a:buNone/>
            </a:pPr>
            <a:r>
              <a:rPr lang="ru-RU" sz="2000" b="1" kern="0" dirty="0" err="1" smtClean="0"/>
              <a:t>Каузировать</a:t>
            </a:r>
            <a:r>
              <a:rPr lang="ru-RU" sz="2000" kern="0" dirty="0" smtClean="0"/>
              <a:t> – аналог </a:t>
            </a:r>
            <a:br>
              <a:rPr lang="ru-RU" sz="2000" kern="0" dirty="0" smtClean="0"/>
            </a:br>
            <a:r>
              <a:rPr lang="en-US" sz="2000" kern="0" dirty="0" smtClean="0"/>
              <a:t>to cause, </a:t>
            </a:r>
            <a:r>
              <a:rPr lang="ru-RU" sz="2000" kern="0" dirty="0" smtClean="0"/>
              <a:t>вызывать, создавать ситуацию</a:t>
            </a:r>
            <a:endParaRPr lang="ru-RU" sz="2000" kern="0" dirty="0"/>
          </a:p>
        </p:txBody>
      </p:sp>
    </p:spTree>
    <p:extLst>
      <p:ext uri="{BB962C8B-B14F-4D97-AF65-F5344CB8AC3E}">
        <p14:creationId xmlns:p14="http://schemas.microsoft.com/office/powerpoint/2010/main" val="8368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3" y="1700808"/>
            <a:ext cx="8696250" cy="36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5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6" y="404664"/>
            <a:ext cx="7760604" cy="61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1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77492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ru-RU" altLang="ru-RU" sz="4000" kern="0" dirty="0" smtClean="0"/>
              <a:t>Понимание текста – </a:t>
            </a:r>
            <a:r>
              <a:rPr lang="ru-RU" altLang="ru-RU" sz="4000" kern="0" dirty="0" smtClean="0"/>
              <a:t>возможность </a:t>
            </a:r>
            <a:r>
              <a:rPr lang="ru-RU" altLang="ru-RU" sz="4000" kern="0" dirty="0" smtClean="0"/>
              <a:t>восстановить </a:t>
            </a:r>
            <a:r>
              <a:rPr lang="ru-RU" altLang="ru-RU" sz="4000" kern="0" dirty="0" smtClean="0"/>
              <a:t>смысл (семантику)</a:t>
            </a:r>
            <a:endParaRPr lang="ru-RU" altLang="ru-RU" sz="4000" kern="0" dirty="0" smtClean="0"/>
          </a:p>
        </p:txBody>
      </p:sp>
      <p:sp>
        <p:nvSpPr>
          <p:cNvPr id="3" name="Выноска-облако 2"/>
          <p:cNvSpPr/>
          <p:nvPr/>
        </p:nvSpPr>
        <p:spPr>
          <a:xfrm>
            <a:off x="1691680" y="1988840"/>
            <a:ext cx="5616624" cy="3888432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Что такое смысл?</a:t>
            </a:r>
          </a:p>
        </p:txBody>
      </p:sp>
    </p:spTree>
    <p:extLst>
      <p:ext uri="{BB962C8B-B14F-4D97-AF65-F5344CB8AC3E}">
        <p14:creationId xmlns:p14="http://schemas.microsoft.com/office/powerpoint/2010/main" val="16765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6" y="404664"/>
            <a:ext cx="7760604" cy="617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Иван </a:t>
            </a:r>
            <a:r>
              <a:rPr lang="ru-RU" dirty="0" smtClean="0"/>
              <a:t>вчера сказал Петру</a:t>
            </a:r>
            <a:r>
              <a:rPr lang="ru-RU" dirty="0"/>
              <a:t>, что отдаст ему </a:t>
            </a:r>
            <a:r>
              <a:rPr lang="ru-RU" dirty="0" smtClean="0"/>
              <a:t>нужную книгу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0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0983"/>
            <a:ext cx="8229600" cy="11398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Категории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“Ad-Hoc”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6199683"/>
            <a:ext cx="8291264" cy="613693"/>
          </a:xfrm>
        </p:spPr>
        <p:txBody>
          <a:bodyPr/>
          <a:lstStyle/>
          <a:p>
            <a:r>
              <a:rPr lang="ru-RU" dirty="0" smtClean="0"/>
              <a:t>Лоренц </a:t>
            </a:r>
            <a:r>
              <a:rPr lang="ru-RU" dirty="0" err="1" smtClean="0"/>
              <a:t>Барсалоу</a:t>
            </a:r>
            <a:r>
              <a:rPr lang="ru-RU" dirty="0" smtClean="0"/>
              <a:t>, 1999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2282"/>
            <a:ext cx="5472608" cy="594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55748" y="251452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pic>
        <p:nvPicPr>
          <p:cNvPr id="7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81" y="3061241"/>
            <a:ext cx="875120" cy="1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101" y="3282245"/>
            <a:ext cx="875120" cy="124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8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2531"/>
            <a:ext cx="8147248" cy="4530725"/>
          </a:xfrm>
        </p:spPr>
        <p:txBody>
          <a:bodyPr/>
          <a:lstStyle/>
          <a:p>
            <a:r>
              <a:rPr lang="ru-RU" dirty="0" smtClean="0"/>
              <a:t>Представление понятия отличается в различных ситуациях. Представление содержит информацию, важную для конкретной ситуации.</a:t>
            </a:r>
          </a:p>
          <a:p>
            <a:r>
              <a:rPr lang="ru-RU" dirty="0" smtClean="0"/>
              <a:t>В конкретной ситуации у понятия активизируются важные для ситуации признаки.</a:t>
            </a:r>
          </a:p>
          <a:p>
            <a:r>
              <a:rPr lang="ru-RU" dirty="0" smtClean="0"/>
              <a:t>Активизация признаков вызывает связанную с ними ситуацию.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Yeh</a:t>
            </a:r>
            <a:r>
              <a:rPr lang="en-US" sz="2000" dirty="0"/>
              <a:t>, </a:t>
            </a:r>
            <a:r>
              <a:rPr lang="en-US" sz="2000" dirty="0" err="1"/>
              <a:t>Barsalou</a:t>
            </a:r>
            <a:r>
              <a:rPr lang="en-US" sz="2000" dirty="0"/>
              <a:t>, Situated Nature of Concepts, 2000)</a:t>
            </a:r>
            <a:endParaRPr lang="ru-RU" sz="20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57200" y="277813"/>
            <a:ext cx="8229600" cy="7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ru-RU" kern="0" dirty="0" smtClean="0"/>
              <a:t>Подходы к семантике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77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Воздействие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30725"/>
          </a:xfrm>
        </p:spPr>
        <p:txBody>
          <a:bodyPr/>
          <a:lstStyle/>
          <a:p>
            <a:r>
              <a:rPr lang="ru-RU" i="1" baseline="30000" dirty="0"/>
              <a:t>1</a:t>
            </a:r>
            <a:r>
              <a:rPr lang="ru-RU" i="1" dirty="0"/>
              <a:t>Кому отправлены сорок миллионов долларов? </a:t>
            </a:r>
            <a:r>
              <a:rPr lang="ru-RU" i="1" baseline="30000" dirty="0"/>
              <a:t>2</a:t>
            </a:r>
            <a:r>
              <a:rPr lang="ru-RU" i="1" dirty="0"/>
              <a:t>Банку "</a:t>
            </a:r>
            <a:r>
              <a:rPr lang="ru-RU" i="1" dirty="0" err="1"/>
              <a:t>Менатеп</a:t>
            </a:r>
            <a:r>
              <a:rPr lang="ru-RU" i="1" dirty="0"/>
              <a:t>". </a:t>
            </a:r>
            <a:r>
              <a:rPr lang="ru-RU" i="1" baseline="30000" dirty="0"/>
              <a:t>3</a:t>
            </a:r>
            <a:r>
              <a:rPr lang="ru-RU" i="1" dirty="0"/>
              <a:t>Любой москвич скажет вам, что банк "</a:t>
            </a:r>
            <a:r>
              <a:rPr lang="ru-RU" i="1" dirty="0" err="1"/>
              <a:t>Менатеп</a:t>
            </a:r>
            <a:r>
              <a:rPr lang="ru-RU" i="1" dirty="0"/>
              <a:t>" не в Нью-Йорке. </a:t>
            </a:r>
            <a:r>
              <a:rPr lang="ru-RU" i="1" baseline="30000" dirty="0"/>
              <a:t>4</a:t>
            </a:r>
            <a:r>
              <a:rPr lang="ru-RU" i="1" dirty="0"/>
              <a:t>Он в Москве на </a:t>
            </a:r>
            <a:r>
              <a:rPr lang="ru-RU" i="1" dirty="0" err="1"/>
              <a:t>Дубининской</a:t>
            </a:r>
            <a:r>
              <a:rPr lang="ru-RU" i="1" dirty="0"/>
              <a:t> улице, выходит на Садовое кольцо. </a:t>
            </a:r>
            <a:r>
              <a:rPr lang="ru-RU" i="1" baseline="30000" dirty="0"/>
              <a:t>5</a:t>
            </a:r>
            <a:r>
              <a:rPr lang="ru-RU" i="1" dirty="0"/>
              <a:t>Это примерно в восьми тысячах километров от Нью-Йорка. </a:t>
            </a:r>
            <a:r>
              <a:rPr lang="ru-RU" i="1" baseline="30000" dirty="0"/>
              <a:t>6</a:t>
            </a:r>
            <a:r>
              <a:rPr lang="ru-RU" i="1" dirty="0"/>
              <a:t>Но банк "</a:t>
            </a:r>
            <a:r>
              <a:rPr lang="ru-RU" i="1" dirty="0" err="1"/>
              <a:t>Менатеп</a:t>
            </a:r>
            <a:r>
              <a:rPr lang="ru-RU" i="1" dirty="0"/>
              <a:t>" просит перевести деньги именно в Нью-Йорк</a:t>
            </a:r>
            <a:r>
              <a:rPr lang="ru-RU" i="1" dirty="0"/>
              <a:t>. (С. Доренко, 1999).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0270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r>
              <a:rPr lang="ru-RU" i="1" dirty="0" smtClean="0"/>
              <a:t>В корзине 5 яблок, нужно раздать их пяти людям так, чтобы одно яблоко осталось в корзине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684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31224" cy="4530725"/>
          </a:xfrm>
        </p:spPr>
        <p:txBody>
          <a:bodyPr/>
          <a:lstStyle/>
          <a:p>
            <a:r>
              <a:rPr lang="ru-RU" i="1" dirty="0" smtClean="0"/>
              <a:t>В корзине 5 яблок, нужно раздать их пяти людям так, чтобы одно яблоко осталось в корзине</a:t>
            </a:r>
          </a:p>
          <a:p>
            <a:endParaRPr lang="ru-RU" i="1" dirty="0"/>
          </a:p>
          <a:p>
            <a:r>
              <a:rPr lang="ru-RU" dirty="0" smtClean="0"/>
              <a:t>Такие задачи сопровождаются </a:t>
            </a:r>
            <a:r>
              <a:rPr lang="ru-RU" dirty="0" err="1" smtClean="0"/>
              <a:t>инсайтом</a:t>
            </a:r>
            <a:r>
              <a:rPr lang="ru-RU" dirty="0" smtClean="0"/>
              <a:t> – неожиданным решением, связанным с удовольствием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8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73"/>
            <a:ext cx="3300142" cy="46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5" y="1060183"/>
            <a:ext cx="3300142" cy="46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716016" y="1916861"/>
            <a:ext cx="3888432" cy="3672408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1520" y="2060877"/>
            <a:ext cx="3888432" cy="3672408"/>
          </a:xfrm>
          <a:prstGeom prst="ellipse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dirty="0" smtClean="0"/>
              <a:t>Воздействие и решение задач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47664" y="3429029"/>
            <a:ext cx="1738536" cy="748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‘</a:t>
            </a:r>
            <a:r>
              <a:rPr lang="ru-RU" dirty="0" smtClean="0"/>
              <a:t>банк</a:t>
            </a:r>
            <a:r>
              <a:rPr lang="en-US" dirty="0" smtClean="0"/>
              <a:t>’</a:t>
            </a: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5724128" y="3400429"/>
            <a:ext cx="2304256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/>
              <a:t>‘</a:t>
            </a:r>
            <a:r>
              <a:rPr lang="ru-RU" kern="0" dirty="0" smtClean="0"/>
              <a:t>корзина</a:t>
            </a:r>
            <a:r>
              <a:rPr lang="en-US" kern="0" dirty="0" smtClean="0"/>
              <a:t>’</a:t>
            </a:r>
            <a:endParaRPr lang="ru-RU" kern="0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2051720" y="4880306"/>
            <a:ext cx="352839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ym typeface="Wingdings"/>
              </a:rPr>
              <a:t></a:t>
            </a:r>
            <a:r>
              <a:rPr lang="en-US" sz="2000" kern="0" dirty="0" smtClean="0"/>
              <a:t>‘</a:t>
            </a:r>
            <a:r>
              <a:rPr lang="ru-RU" sz="2000" kern="0" dirty="0" smtClean="0"/>
              <a:t>организация</a:t>
            </a:r>
            <a:r>
              <a:rPr lang="en-US" sz="2000" kern="0" dirty="0" smtClean="0"/>
              <a:t>’</a:t>
            </a:r>
            <a:endParaRPr lang="ru-RU" sz="2000" kern="0" dirty="0"/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1187624" y="2204893"/>
            <a:ext cx="352839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ym typeface="Wingdings"/>
              </a:rPr>
              <a:t></a:t>
            </a:r>
            <a:r>
              <a:rPr lang="en-US" sz="2000" kern="0" dirty="0" smtClean="0"/>
              <a:t>‘</a:t>
            </a:r>
            <a:r>
              <a:rPr lang="ru-RU" sz="2000" kern="0" dirty="0" smtClean="0"/>
              <a:t>дом</a:t>
            </a:r>
            <a:r>
              <a:rPr lang="en-US" sz="2000" kern="0" dirty="0" smtClean="0"/>
              <a:t>’</a:t>
            </a:r>
            <a:endParaRPr lang="ru-RU" sz="2000" kern="0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 bwMode="auto">
          <a:xfrm>
            <a:off x="5508104" y="2204893"/>
            <a:ext cx="352839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ym typeface="Wingdings"/>
              </a:rPr>
              <a:t></a:t>
            </a:r>
            <a:r>
              <a:rPr lang="en-US" sz="2000" kern="0" dirty="0" smtClean="0"/>
              <a:t>‘</a:t>
            </a:r>
            <a:r>
              <a:rPr lang="ru-RU" sz="2000" kern="0" dirty="0" smtClean="0"/>
              <a:t>подвижная</a:t>
            </a:r>
            <a:r>
              <a:rPr lang="en-US" sz="2000" kern="0" dirty="0" smtClean="0"/>
              <a:t>’</a:t>
            </a:r>
            <a:endParaRPr lang="ru-RU" sz="2000" kern="0" dirty="0"/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6156176" y="4599406"/>
            <a:ext cx="3528392" cy="7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000" kern="0" dirty="0" smtClean="0">
                <a:sym typeface="Wingdings"/>
              </a:rPr>
              <a:t></a:t>
            </a:r>
            <a:r>
              <a:rPr lang="en-US" sz="2000" kern="0" dirty="0" smtClean="0"/>
              <a:t>‘</a:t>
            </a:r>
            <a:r>
              <a:rPr lang="ru-RU" sz="2000" kern="0" dirty="0" smtClean="0"/>
              <a:t>неподвижная</a:t>
            </a:r>
            <a:r>
              <a:rPr lang="en-US" sz="2000" kern="0" dirty="0" smtClean="0"/>
              <a:t>’</a:t>
            </a:r>
            <a:endParaRPr lang="ru-RU" sz="2000" kern="0" dirty="0"/>
          </a:p>
        </p:txBody>
      </p:sp>
      <p:sp>
        <p:nvSpPr>
          <p:cNvPr id="11" name="Текст 2"/>
          <p:cNvSpPr txBox="1">
            <a:spLocks/>
          </p:cNvSpPr>
          <p:nvPr/>
        </p:nvSpPr>
        <p:spPr bwMode="auto">
          <a:xfrm>
            <a:off x="457200" y="5949280"/>
            <a:ext cx="7931224" cy="82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i="1" kern="0" dirty="0" smtClean="0"/>
              <a:t>Контекст может фиксировать определённый признак, подавляя альтернативные</a:t>
            </a:r>
            <a:endParaRPr lang="ru-RU" sz="2000" i="1" kern="0" dirty="0"/>
          </a:p>
        </p:txBody>
      </p:sp>
    </p:spTree>
    <p:extLst>
      <p:ext uri="{BB962C8B-B14F-4D97-AF65-F5344CB8AC3E}">
        <p14:creationId xmlns:p14="http://schemas.microsoft.com/office/powerpoint/2010/main" val="13803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Автоматическая семантика</a:t>
            </a:r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всегда интересуется жизнью любимой девушки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" y="2815555"/>
            <a:ext cx="9080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011996"/>
            <a:ext cx="254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4853" y="6011996"/>
            <a:ext cx="2651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всегда интересуется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6011996"/>
            <a:ext cx="3019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жизнью любимой девушки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Семантика </a:t>
            </a:r>
            <a:br>
              <a:rPr lang="ru-RU" dirty="0" smtClean="0"/>
            </a:br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402832" cy="4530725"/>
          </a:xfrm>
        </p:spPr>
        <p:txBody>
          <a:bodyPr/>
          <a:lstStyle/>
          <a:p>
            <a:r>
              <a:rPr lang="ru-RU" sz="2000" dirty="0" smtClean="0"/>
              <a:t>Признак </a:t>
            </a:r>
            <a:r>
              <a:rPr lang="en-US" sz="2000" dirty="0" smtClean="0"/>
              <a:t>‘</a:t>
            </a:r>
            <a:r>
              <a:rPr lang="ru-RU" sz="2000" dirty="0" smtClean="0"/>
              <a:t>контейнер</a:t>
            </a:r>
            <a:r>
              <a:rPr lang="en-US" sz="2000" dirty="0" smtClean="0"/>
              <a:t>’</a:t>
            </a:r>
            <a:endParaRPr lang="ru-RU" sz="2000" dirty="0" smtClean="0"/>
          </a:p>
          <a:p>
            <a:r>
              <a:rPr lang="ru-RU" sz="2000" dirty="0" smtClean="0"/>
              <a:t>2 – данный признак в значении является центральным</a:t>
            </a:r>
          </a:p>
          <a:p>
            <a:r>
              <a:rPr lang="ru-RU" sz="2000" dirty="0" smtClean="0"/>
              <a:t>1 – понятие – один из видов контейнера</a:t>
            </a:r>
          </a:p>
          <a:p>
            <a:r>
              <a:rPr lang="ru-RU" sz="2000" dirty="0" smtClean="0"/>
              <a:t>0 – может рассматриваться как контейнер, в частности, метафорически </a:t>
            </a:r>
          </a:p>
          <a:p>
            <a:r>
              <a:rPr lang="ru-RU" sz="2000" dirty="0" smtClean="0"/>
              <a:t>(158 слов)</a:t>
            </a:r>
          </a:p>
          <a:p>
            <a:endParaRPr lang="ru-RU" sz="2000" dirty="0"/>
          </a:p>
          <a:p>
            <a:r>
              <a:rPr lang="ru-RU" sz="2000" dirty="0" smtClean="0"/>
              <a:t>Категории </a:t>
            </a:r>
            <a:r>
              <a:rPr lang="en-US" sz="2000" dirty="0" smtClean="0"/>
              <a:t>Ad-hoc</a:t>
            </a:r>
            <a:r>
              <a:rPr lang="ru-RU" sz="2000" dirty="0" smtClean="0"/>
              <a:t>?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16746325"/>
              </p:ext>
            </p:extLst>
          </p:nvPr>
        </p:nvGraphicFramePr>
        <p:xfrm>
          <a:off x="5508104" y="260643"/>
          <a:ext cx="3096344" cy="6336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8368"/>
                <a:gridCol w="1017976"/>
              </a:tblGrid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ёмкость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полость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резервуар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тара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авоська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аквариум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ампула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бак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бачок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бочонок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брешь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бумажник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бутыль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ведёрко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яма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автобус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автомобиль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агентство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академия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альбом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аптека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аспирантура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аудитория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аэропорт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багаж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…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  <a:tr h="2263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этаж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42" marR="6742" marT="674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9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850" y="169863"/>
            <a:ext cx="87122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endParaRPr lang="ru-RU" altLang="ru-RU" sz="2500" kern="0" dirty="0" smtClean="0">
              <a:latin typeface="Arial Narrow" panose="020B060602020203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20751"/>
            <a:ext cx="78374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908720"/>
            <a:ext cx="5184576" cy="4530725"/>
          </a:xfrm>
        </p:spPr>
        <p:txBody>
          <a:bodyPr/>
          <a:lstStyle/>
          <a:p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всегда интересуется жизнью любимой девушки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b="1" dirty="0" smtClean="0"/>
              <a:t>Реагируем на текст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Контент-анализ или «</a:t>
            </a:r>
            <a:r>
              <a:rPr lang="en-US" altLang="ru-RU" sz="3200" smtClean="0"/>
              <a:t>Sentiment analysis</a:t>
            </a:r>
            <a:r>
              <a:rPr lang="ru-RU" altLang="ru-RU" sz="3200" smtClean="0"/>
              <a:t>» (анализ тональности)</a:t>
            </a:r>
            <a:r>
              <a:rPr lang="en-US" altLang="ru-RU" sz="3200" smtClean="0"/>
              <a:t> – </a:t>
            </a:r>
            <a:r>
              <a:rPr lang="ru-RU" altLang="ru-RU" sz="3200" smtClean="0"/>
              <a:t>метод </a:t>
            </a:r>
            <a:r>
              <a:rPr lang="en-US" altLang="ru-RU" sz="3200" smtClean="0"/>
              <a:t>“</a:t>
            </a:r>
            <a:r>
              <a:rPr lang="ru-RU" altLang="ru-RU" sz="3200" smtClean="0"/>
              <a:t>мешок слов</a:t>
            </a:r>
            <a:r>
              <a:rPr lang="en-US" altLang="ru-RU" sz="3200" smtClean="0"/>
              <a:t>”</a:t>
            </a:r>
            <a:endParaRPr lang="ru-RU" altLang="ru-RU" sz="3200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r>
              <a:rPr lang="ru-RU" altLang="ru-RU" sz="2400" smtClean="0"/>
              <a:t>Позитивные слова:</a:t>
            </a:r>
          </a:p>
          <a:p>
            <a:pPr lvl="1"/>
            <a:r>
              <a:rPr lang="ru-RU" altLang="ru-RU" sz="2000" smtClean="0"/>
              <a:t>солнце</a:t>
            </a:r>
          </a:p>
          <a:p>
            <a:pPr lvl="1"/>
            <a:r>
              <a:rPr lang="ru-RU" altLang="ru-RU" sz="2000" smtClean="0"/>
              <a:t>подтверждать</a:t>
            </a:r>
          </a:p>
          <a:p>
            <a:pPr lvl="1"/>
            <a:r>
              <a:rPr lang="ru-RU" altLang="ru-RU" sz="2000" smtClean="0"/>
              <a:t>очаровывать</a:t>
            </a:r>
          </a:p>
          <a:p>
            <a:pPr lvl="1"/>
            <a:r>
              <a:rPr lang="ru-RU" altLang="ru-RU" sz="2000" smtClean="0"/>
              <a:t>вдохновлять</a:t>
            </a:r>
          </a:p>
          <a:p>
            <a:pPr lvl="1"/>
            <a:r>
              <a:rPr lang="ru-RU" altLang="ru-RU" sz="2000" smtClean="0"/>
              <a:t>награда</a:t>
            </a:r>
          </a:p>
          <a:p>
            <a:pPr lvl="1"/>
            <a:endParaRPr lang="ru-RU" altLang="ru-RU" sz="2000" smtClean="0"/>
          </a:p>
          <a:p>
            <a:pPr lvl="1"/>
            <a:r>
              <a:rPr lang="ru-RU" altLang="ru-RU" sz="2000" smtClean="0"/>
              <a:t>адвокат (!)</a:t>
            </a: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ru-RU" altLang="ru-RU" sz="2400" dirty="0" smtClean="0"/>
              <a:t>Негативные слова:</a:t>
            </a:r>
          </a:p>
          <a:p>
            <a:pPr lvl="1"/>
            <a:r>
              <a:rPr lang="ru-RU" altLang="ru-RU" sz="2000" dirty="0" smtClean="0"/>
              <a:t>ужасный</a:t>
            </a:r>
          </a:p>
          <a:p>
            <a:pPr lvl="1"/>
            <a:r>
              <a:rPr lang="ru-RU" altLang="ru-RU" sz="2000" dirty="0" smtClean="0"/>
              <a:t>двуличный</a:t>
            </a:r>
          </a:p>
          <a:p>
            <a:pPr lvl="1"/>
            <a:r>
              <a:rPr lang="ru-RU" altLang="ru-RU" sz="2000" dirty="0" smtClean="0"/>
              <a:t>завидовать</a:t>
            </a:r>
          </a:p>
          <a:p>
            <a:pPr lvl="1"/>
            <a:r>
              <a:rPr lang="ru-RU" altLang="ru-RU" sz="2000" dirty="0" smtClean="0"/>
              <a:t>просить</a:t>
            </a:r>
          </a:p>
          <a:p>
            <a:pPr lvl="1"/>
            <a:r>
              <a:rPr lang="ru-RU" altLang="ru-RU" sz="2000" dirty="0" smtClean="0"/>
              <a:t>хаотичный</a:t>
            </a:r>
          </a:p>
          <a:p>
            <a:pPr lvl="1"/>
            <a:r>
              <a:rPr lang="ru-RU" altLang="ru-RU" sz="2000" dirty="0" smtClean="0"/>
              <a:t>сломаться</a:t>
            </a:r>
          </a:p>
          <a:p>
            <a:pPr lvl="1"/>
            <a:endParaRPr lang="ru-RU" altLang="ru-RU" sz="2000" dirty="0" smtClean="0"/>
          </a:p>
          <a:p>
            <a:pPr lvl="1"/>
            <a:r>
              <a:rPr lang="en-US" altLang="ru-RU" sz="2000" dirty="0" smtClean="0"/>
              <a:t>worry &lt;</a:t>
            </a:r>
            <a:r>
              <a:rPr lang="ru-RU" altLang="ru-RU" sz="2000" dirty="0" smtClean="0"/>
              <a:t>забота</a:t>
            </a:r>
            <a:r>
              <a:rPr lang="en-US" altLang="ru-RU" sz="2000" dirty="0" smtClean="0"/>
              <a:t>&gt;</a:t>
            </a:r>
          </a:p>
          <a:p>
            <a:pPr lvl="1"/>
            <a:r>
              <a:rPr lang="en-US" altLang="ru-RU" sz="2000" dirty="0" smtClean="0"/>
              <a:t>trouble</a:t>
            </a: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25442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850" y="169863"/>
            <a:ext cx="87122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endParaRPr lang="ru-RU" altLang="ru-RU" sz="2500" kern="0" dirty="0" smtClean="0">
              <a:latin typeface="Arial Narrow" panose="020B060602020203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20751"/>
            <a:ext cx="78374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908720"/>
            <a:ext cx="5184576" cy="4530725"/>
          </a:xfrm>
        </p:spPr>
        <p:txBody>
          <a:bodyPr/>
          <a:lstStyle/>
          <a:p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всегда интересуется жизнью любимой девушки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b="1" dirty="0" smtClean="0"/>
              <a:t>Реагируем на текст</a:t>
            </a:r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932040" y="169863"/>
            <a:ext cx="3168352" cy="1582435"/>
          </a:xfrm>
          <a:prstGeom prst="wedgeRoundRectCallout">
            <a:avLst>
              <a:gd name="adj1" fmla="val -26172"/>
              <a:gd name="adj2" fmla="val 1034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Он что-то замышляет!</a:t>
            </a:r>
          </a:p>
          <a:p>
            <a:r>
              <a:rPr lang="ru-RU" i="1" dirty="0" smtClean="0"/>
              <a:t>Иногда кажется, что он</a:t>
            </a:r>
            <a:r>
              <a:rPr lang="ru-RU" i="1" dirty="0"/>
              <a:t> </a:t>
            </a:r>
            <a:r>
              <a:rPr lang="ru-RU" i="1" dirty="0" smtClean="0"/>
              <a:t>специально так поступает!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95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850" y="169863"/>
            <a:ext cx="87122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endParaRPr lang="ru-RU" altLang="ru-RU" sz="2500" kern="0" dirty="0" smtClean="0">
              <a:latin typeface="Arial Narrow" panose="020B060602020203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20751"/>
            <a:ext cx="78374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908720"/>
            <a:ext cx="5184576" cy="4530725"/>
          </a:xfrm>
        </p:spPr>
        <p:txBody>
          <a:bodyPr/>
          <a:lstStyle/>
          <a:p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всегда интересуется жизнью любимой девушки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b="1" dirty="0" smtClean="0"/>
              <a:t>Реагируем на текст</a:t>
            </a:r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932040" y="169863"/>
            <a:ext cx="3168352" cy="1582435"/>
          </a:xfrm>
          <a:prstGeom prst="wedgeRoundRectCallout">
            <a:avLst>
              <a:gd name="adj1" fmla="val -26172"/>
              <a:gd name="adj2" fmla="val 1034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Он что-то замышляет!</a:t>
            </a:r>
          </a:p>
          <a:p>
            <a:r>
              <a:rPr lang="ru-RU" i="1" dirty="0" smtClean="0"/>
              <a:t>Иногда кажется, что он</a:t>
            </a:r>
            <a:r>
              <a:rPr lang="ru-RU" i="1" dirty="0"/>
              <a:t> </a:t>
            </a:r>
            <a:r>
              <a:rPr lang="ru-RU" i="1" dirty="0" smtClean="0"/>
              <a:t>специально так поступает!</a:t>
            </a:r>
            <a:endParaRPr lang="ru-RU" i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80720" y="1270501"/>
            <a:ext cx="2627784" cy="1582435"/>
          </a:xfrm>
          <a:prstGeom prst="wedgeRoundRectCallout">
            <a:avLst>
              <a:gd name="adj1" fmla="val -56578"/>
              <a:gd name="adj2" fmla="val 737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Он всегда думает только об одном!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95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850" y="169863"/>
            <a:ext cx="87122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>
              <a:defRPr/>
            </a:pPr>
            <a:endParaRPr lang="ru-RU" altLang="ru-RU" sz="2500" kern="0" dirty="0" smtClean="0">
              <a:latin typeface="Arial Narrow" panose="020B0606020202030204" pitchFamily="34" charset="0"/>
            </a:endParaRP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2320751"/>
            <a:ext cx="7837487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908720"/>
            <a:ext cx="5184576" cy="4530725"/>
          </a:xfrm>
        </p:spPr>
        <p:txBody>
          <a:bodyPr/>
          <a:lstStyle/>
          <a:p>
            <a:r>
              <a:rPr lang="ru-RU" alt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Настоящий мужчина всегда интересуется жизнью любимой девушки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r>
              <a:rPr lang="ru-RU" b="1" dirty="0" smtClean="0"/>
              <a:t>Реагируем на текст</a:t>
            </a:r>
            <a:endParaRPr lang="ru-RU" b="1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4932040" y="169863"/>
            <a:ext cx="3168352" cy="1582435"/>
          </a:xfrm>
          <a:prstGeom prst="wedgeRoundRectCallout">
            <a:avLst>
              <a:gd name="adj1" fmla="val -26172"/>
              <a:gd name="adj2" fmla="val 103454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Он что-то замышляет!</a:t>
            </a:r>
          </a:p>
          <a:p>
            <a:r>
              <a:rPr lang="ru-RU" i="1" dirty="0" smtClean="0"/>
              <a:t>Иногда кажется, что он</a:t>
            </a:r>
            <a:r>
              <a:rPr lang="ru-RU" i="1" dirty="0"/>
              <a:t> </a:t>
            </a:r>
            <a:r>
              <a:rPr lang="ru-RU" i="1" dirty="0" smtClean="0"/>
              <a:t>специально так поступает!</a:t>
            </a:r>
            <a:endParaRPr lang="ru-RU" i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480720" y="1270501"/>
            <a:ext cx="2627784" cy="1582435"/>
          </a:xfrm>
          <a:prstGeom prst="wedgeRoundRectCallout">
            <a:avLst>
              <a:gd name="adj1" fmla="val -56578"/>
              <a:gd name="adj2" fmla="val 7372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Он всегда думает только об одном!</a:t>
            </a:r>
            <a:endParaRPr lang="ru-RU" i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796136" y="4149080"/>
            <a:ext cx="3239914" cy="2664296"/>
          </a:xfrm>
          <a:prstGeom prst="wedgeRoundRectCallout">
            <a:avLst>
              <a:gd name="adj1" fmla="val -36766"/>
              <a:gd name="adj2" fmla="val -6019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i="1" dirty="0" smtClean="0"/>
              <a:t>Хорошо, что я кому-то нужен!</a:t>
            </a:r>
          </a:p>
          <a:p>
            <a:r>
              <a:rPr lang="ru-RU" i="1" dirty="0" smtClean="0"/>
              <a:t>Я самое незаменимое существо на свете!</a:t>
            </a:r>
          </a:p>
          <a:p>
            <a:r>
              <a:rPr lang="ru-RU" i="1" dirty="0" smtClean="0"/>
              <a:t>Кажется, все обращают на меня внимание!</a:t>
            </a:r>
          </a:p>
          <a:p>
            <a:r>
              <a:rPr lang="ru-RU" i="1" dirty="0" smtClean="0"/>
              <a:t>Приятно быть в центре событий!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3950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Буквальное понимание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2" y="1600200"/>
            <a:ext cx="8686800" cy="4530725"/>
          </a:xfrm>
        </p:spPr>
        <p:txBody>
          <a:bodyPr/>
          <a:lstStyle/>
          <a:p>
            <a:r>
              <a:rPr lang="ru-RU" sz="2400" i="1" dirty="0"/>
              <a:t>И</a:t>
            </a:r>
            <a:r>
              <a:rPr lang="ru-RU" sz="2400" i="1" dirty="0" smtClean="0"/>
              <a:t> все-таки эти </a:t>
            </a:r>
            <a:r>
              <a:rPr lang="en-US" sz="2400" dirty="0" smtClean="0"/>
              <a:t>[</a:t>
            </a:r>
            <a:r>
              <a:rPr lang="ru-RU" sz="2400" i="1" dirty="0" smtClean="0"/>
              <a:t>механические</a:t>
            </a:r>
            <a:r>
              <a:rPr lang="en-US" sz="2400" dirty="0" smtClean="0"/>
              <a:t>]</a:t>
            </a:r>
            <a:r>
              <a:rPr lang="en-US" sz="2400" i="1" dirty="0" smtClean="0"/>
              <a:t> </a:t>
            </a:r>
            <a:r>
              <a:rPr lang="ru-RU" sz="2400" i="1" dirty="0" smtClean="0"/>
              <a:t>игрушки, так же как и часы, сделали большое дело</a:t>
            </a:r>
            <a:r>
              <a:rPr lang="en-US" sz="2400" i="1" dirty="0" smtClean="0"/>
              <a:t>.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Они толкали вперед воображение изобретателей</a:t>
            </a:r>
            <a:r>
              <a:rPr lang="en-US" sz="2400" b="1" i="1" dirty="0"/>
              <a:t>.</a:t>
            </a:r>
            <a:endParaRPr lang="ru-RU" sz="2400" b="1" i="1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7955559"/>
              </p:ext>
            </p:extLst>
          </p:nvPr>
        </p:nvGraphicFramePr>
        <p:xfrm>
          <a:off x="2699792" y="3284982"/>
          <a:ext cx="6118696" cy="3073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6278"/>
                <a:gridCol w="1372418"/>
              </a:tblGrid>
              <a:tr h="5122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д-сценарий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вес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ОПАСН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ОГРАНИЧ (действия)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СУБЪЕКТ (командовать)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ПЛАНИР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51223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МАНИП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 smtClean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ru-RU" dirty="0" smtClean="0"/>
              <a:t>Смыслы можно классифицировать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19256" cy="4530725"/>
          </a:xfrm>
        </p:spPr>
        <p:txBody>
          <a:bodyPr/>
          <a:lstStyle/>
          <a:p>
            <a:r>
              <a:rPr lang="ru-RU" i="1" dirty="0" smtClean="0"/>
              <a:t>Кошка пьёт молоко.</a:t>
            </a:r>
            <a:endParaRPr lang="ru-RU" i="1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5" y="2874085"/>
            <a:ext cx="8588293" cy="124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039640" cy="1307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1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pPr eaLnBrk="1" hangingPunct="1"/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 smtClean="0"/>
              <a:t>Некоторые итоги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484313"/>
            <a:ext cx="6624736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dirty="0" smtClean="0"/>
              <a:t>Смысл состоит из референтов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Референты занимают определённые валентности (</a:t>
            </a:r>
            <a:r>
              <a:rPr lang="ru-RU" altLang="ru-RU" sz="2400" dirty="0" err="1" smtClean="0"/>
              <a:t>агенс</a:t>
            </a:r>
            <a:r>
              <a:rPr lang="ru-RU" altLang="ru-RU" sz="2400" dirty="0" smtClean="0"/>
              <a:t>, </a:t>
            </a:r>
            <a:r>
              <a:rPr lang="ru-RU" altLang="ru-RU" sz="2400" dirty="0" err="1" smtClean="0"/>
              <a:t>пациенс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и т. д.</a:t>
            </a:r>
            <a:r>
              <a:rPr lang="ru-RU" altLang="ru-RU" sz="2400" dirty="0" smtClean="0"/>
              <a:t>)</a:t>
            </a: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У референта есть набор признаков (интенсионал)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Интенсионал меняется </a:t>
            </a:r>
            <a:r>
              <a:rPr lang="ru-RU" altLang="ru-RU" sz="2400" dirty="0" smtClean="0"/>
              <a:t>в зависимости от ситуации (контекста)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Это изменение может вызывать смех, воздействовать на адресата или использоваться в игре.</a:t>
            </a:r>
          </a:p>
          <a:p>
            <a:pPr>
              <a:lnSpc>
                <a:spcPct val="90000"/>
              </a:lnSpc>
            </a:pPr>
            <a:endParaRPr lang="ru-RU" altLang="ru-RU" sz="2000" dirty="0" smtClean="0"/>
          </a:p>
          <a:p>
            <a:pPr>
              <a:lnSpc>
                <a:spcPct val="90000"/>
              </a:lnSpc>
            </a:pPr>
            <a:r>
              <a:rPr lang="ru-RU" altLang="ru-RU" sz="2000" dirty="0" smtClean="0"/>
              <a:t>---</a:t>
            </a:r>
            <a:endParaRPr lang="en-US" altLang="ru-RU" sz="20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Артемий Котов </a:t>
            </a:r>
            <a:r>
              <a:rPr lang="en-US" altLang="ru-RU" sz="2000" dirty="0" smtClean="0">
                <a:solidFill>
                  <a:srgbClr val="C00000"/>
                </a:solidFill>
              </a:rPr>
              <a:t>kotov@harpia.ru</a:t>
            </a:r>
            <a:endParaRPr lang="ru-RU" altLang="ru-RU" sz="2000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1128"/>
            <a:ext cx="2757528" cy="51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ЛЛШ\511614_bb59c8b8f9e9cb89aea6a38e38b8a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1" y="3506973"/>
            <a:ext cx="1650218" cy="165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2"/>
          <p:cNvSpPr txBox="1">
            <a:spLocks/>
          </p:cNvSpPr>
          <p:nvPr/>
        </p:nvSpPr>
        <p:spPr bwMode="auto">
          <a:xfrm>
            <a:off x="395536" y="1988840"/>
            <a:ext cx="4038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2000" kern="0" dirty="0" smtClean="0"/>
              <a:t>референт</a:t>
            </a:r>
          </a:p>
          <a:p>
            <a:pPr marL="0" indent="0">
              <a:buFont typeface="Wingdings" pitchFamily="2" charset="2"/>
              <a:buNone/>
            </a:pPr>
            <a:endParaRPr lang="ru-RU" kern="0" dirty="0" smtClean="0"/>
          </a:p>
          <a:p>
            <a:pPr marL="0" indent="0">
              <a:buFont typeface="Wingdings" pitchFamily="2" charset="2"/>
              <a:buNone/>
            </a:pPr>
            <a:endParaRPr lang="ru-RU" kern="0" dirty="0" smtClean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kern="0" dirty="0" smtClean="0"/>
          </a:p>
          <a:p>
            <a:pPr marL="0" indent="0">
              <a:buFont typeface="Wingdings" pitchFamily="2" charset="2"/>
              <a:buNone/>
            </a:pPr>
            <a:endParaRPr lang="ru-RU" kern="0" dirty="0"/>
          </a:p>
          <a:p>
            <a:pPr marL="0" indent="0">
              <a:buFont typeface="Wingdings" pitchFamily="2" charset="2"/>
              <a:buNone/>
            </a:pPr>
            <a:endParaRPr lang="ru-RU" sz="2000" kern="0" dirty="0" smtClean="0"/>
          </a:p>
          <a:p>
            <a:pPr marL="0" indent="0">
              <a:buFont typeface="Wingdings" pitchFamily="2" charset="2"/>
              <a:buNone/>
            </a:pPr>
            <a:r>
              <a:rPr lang="ru-RU" sz="2000" kern="0" dirty="0" smtClean="0"/>
              <a:t>интенсионал</a:t>
            </a:r>
            <a:endParaRPr lang="ru-RU" kern="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98303" y="2492896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"/>
              </a:rPr>
              <a:t>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8" idx="2"/>
            <a:endCxn id="5" idx="0"/>
          </p:cNvCxnSpPr>
          <p:nvPr/>
        </p:nvCxnSpPr>
        <p:spPr>
          <a:xfrm flipH="1">
            <a:off x="1176630" y="2862228"/>
            <a:ext cx="568" cy="6447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Контент-анализ или «</a:t>
            </a:r>
            <a:r>
              <a:rPr lang="en-US" altLang="ru-RU" sz="3200" smtClean="0"/>
              <a:t>Sentiment analysis</a:t>
            </a:r>
            <a:r>
              <a:rPr lang="ru-RU" altLang="ru-RU" sz="3200" smtClean="0"/>
              <a:t>» (анализ тональности)</a:t>
            </a:r>
            <a:r>
              <a:rPr lang="en-US" altLang="ru-RU" sz="3200" smtClean="0"/>
              <a:t> – </a:t>
            </a:r>
            <a:r>
              <a:rPr lang="ru-RU" altLang="ru-RU" sz="3200" smtClean="0"/>
              <a:t>метод </a:t>
            </a:r>
            <a:r>
              <a:rPr lang="en-US" altLang="ru-RU" sz="3200" smtClean="0"/>
              <a:t>“</a:t>
            </a:r>
            <a:r>
              <a:rPr lang="ru-RU" altLang="ru-RU" sz="3200" smtClean="0"/>
              <a:t>мешок слов</a:t>
            </a:r>
            <a:r>
              <a:rPr lang="en-US" altLang="ru-RU" sz="3200" smtClean="0"/>
              <a:t>”</a:t>
            </a:r>
            <a:endParaRPr lang="ru-RU" altLang="ru-RU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949950"/>
            <a:ext cx="8229600" cy="722313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ru-RU" sz="200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ru-RU" sz="2000" smtClean="0"/>
              <a:t>[Zhang, Kawai, 2009]</a:t>
            </a:r>
            <a:r>
              <a:rPr lang="ru-RU" altLang="ru-RU" sz="2000" smtClean="0"/>
              <a:t> «Война в Ираке»</a:t>
            </a:r>
            <a:r>
              <a:rPr lang="en-US" altLang="ru-RU" sz="2000" smtClean="0"/>
              <a:t>,</a:t>
            </a:r>
            <a:r>
              <a:rPr lang="ru-RU" altLang="ru-RU" sz="2000" smtClean="0"/>
              <a:t> 5-7</a:t>
            </a:r>
            <a:r>
              <a:rPr lang="en-US" altLang="ru-RU" sz="2000" smtClean="0"/>
              <a:t> </a:t>
            </a:r>
            <a:r>
              <a:rPr lang="ru-RU" altLang="ru-RU" sz="2000" smtClean="0"/>
              <a:t>октября 2008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19138" y="1624013"/>
          <a:ext cx="7885112" cy="446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24" name="Image" r:id="rId3" imgW="3268861" imgH="1852852" progId="PhotoshopElements.Image.3">
                  <p:embed/>
                </p:oleObj>
              </mc:Choice>
              <mc:Fallback>
                <p:oleObj name="Image" r:id="rId3" imgW="3268861" imgH="1852852" progId="PhotoshopElements.Image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624013"/>
                        <a:ext cx="7885112" cy="4468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53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dirty="0" smtClean="0"/>
              <a:t>Метод «мешка слов» нечувствителен к структуре текста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86238" cy="5068888"/>
          </a:xfrm>
        </p:spPr>
        <p:txBody>
          <a:bodyPr/>
          <a:lstStyle/>
          <a:p>
            <a:pPr eaLnBrk="1" hangingPunct="1"/>
            <a:r>
              <a:rPr lang="en-US" altLang="ru-RU" sz="2400" i="1" smtClean="0">
                <a:solidFill>
                  <a:schemeClr val="tx2"/>
                </a:solidFill>
              </a:rPr>
              <a:t>I love this story</a:t>
            </a:r>
            <a:r>
              <a:rPr lang="ru-RU" altLang="ru-RU" sz="2400" i="1" smtClean="0">
                <a:solidFill>
                  <a:schemeClr val="tx2"/>
                </a:solidFill>
              </a:rPr>
              <a:t> -</a:t>
            </a:r>
            <a:r>
              <a:rPr lang="en-US" altLang="ru-RU" sz="2400" smtClean="0">
                <a:solidFill>
                  <a:schemeClr val="tx2"/>
                </a:solidFill>
              </a:rPr>
              <a:t> </a:t>
            </a:r>
            <a:r>
              <a:rPr lang="en-US" altLang="ru-RU" sz="2400" i="1" smtClean="0">
                <a:solidFill>
                  <a:schemeClr val="tx2"/>
                </a:solidFill>
              </a:rPr>
              <a:t>this is a love story</a:t>
            </a:r>
            <a:r>
              <a:rPr lang="ru-RU" altLang="ru-RU" sz="2400" i="1" smtClean="0">
                <a:solidFill>
                  <a:schemeClr val="tx2"/>
                </a:solidFill>
              </a:rPr>
              <a:t> </a:t>
            </a:r>
            <a:endParaRPr lang="ru-RU" altLang="ru-RU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400" i="1" u="sng" smtClean="0">
                <a:solidFill>
                  <a:schemeClr val="tx2"/>
                </a:solidFill>
              </a:rPr>
              <a:t>Exploding </a:t>
            </a:r>
            <a:r>
              <a:rPr lang="ru-RU" altLang="ru-RU" sz="2400" i="1" smtClean="0">
                <a:solidFill>
                  <a:schemeClr val="tx2"/>
                </a:solidFill>
              </a:rPr>
              <a:t>on the screen in a </a:t>
            </a:r>
            <a:r>
              <a:rPr lang="ru-RU" altLang="ru-RU" sz="2400" i="1" u="sng" smtClean="0">
                <a:solidFill>
                  <a:schemeClr val="tx2"/>
                </a:solidFill>
              </a:rPr>
              <a:t>riot</a:t>
            </a:r>
            <a:r>
              <a:rPr lang="ru-RU" altLang="ru-RU" sz="2400" i="1" smtClean="0">
                <a:solidFill>
                  <a:schemeClr val="tx2"/>
                </a:solidFill>
              </a:rPr>
              <a:t> of movement, music and color.</a:t>
            </a:r>
            <a:endParaRPr lang="en-US" altLang="ru-RU" sz="2400" smtClean="0">
              <a:solidFill>
                <a:schemeClr val="tx2"/>
              </a:solidFill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4608513" y="1557338"/>
            <a:ext cx="43561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altLang="ru-RU" sz="2400" i="1" dirty="0"/>
              <a:t>Люблю эту историю – Это история любви.</a:t>
            </a:r>
            <a:endParaRPr lang="en-US" altLang="ru-RU" sz="2400" i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altLang="ru-RU" sz="2400" i="1" u="sng" dirty="0"/>
              <a:t>Взрывается </a:t>
            </a:r>
            <a:r>
              <a:rPr lang="ru-RU" altLang="ru-RU" sz="2400" i="1" dirty="0"/>
              <a:t>на экране в </a:t>
            </a:r>
            <a:r>
              <a:rPr lang="ru-RU" altLang="ru-RU" sz="2400" i="1" u="sng" dirty="0"/>
              <a:t>бунте</a:t>
            </a:r>
            <a:r>
              <a:rPr lang="ru-RU" altLang="ru-RU" sz="2400" i="1" dirty="0"/>
              <a:t> движения, музыки и цвета</a:t>
            </a:r>
            <a:r>
              <a:rPr lang="ru-RU" altLang="ru-RU" sz="2400" i="1" dirty="0" smtClean="0"/>
              <a:t>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5699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/>
              <a:t>Метод «мешка слов» </a:t>
            </a:r>
            <a:br>
              <a:rPr lang="ru-RU" altLang="ru-RU" sz="4000" b="1" dirty="0" smtClean="0"/>
            </a:br>
            <a:r>
              <a:rPr lang="ru-RU" altLang="ru-RU" sz="4000" b="1" dirty="0" smtClean="0"/>
              <a:t>нечувствителен к структуре текста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86238" cy="5068888"/>
          </a:xfrm>
        </p:spPr>
        <p:txBody>
          <a:bodyPr/>
          <a:lstStyle/>
          <a:p>
            <a:pPr eaLnBrk="1" hangingPunct="1"/>
            <a:r>
              <a:rPr lang="en-US" altLang="ru-RU" sz="2400" i="1" smtClean="0">
                <a:solidFill>
                  <a:schemeClr val="tx2"/>
                </a:solidFill>
              </a:rPr>
              <a:t>I love this story</a:t>
            </a:r>
            <a:r>
              <a:rPr lang="ru-RU" altLang="ru-RU" sz="2400" i="1" smtClean="0">
                <a:solidFill>
                  <a:schemeClr val="tx2"/>
                </a:solidFill>
              </a:rPr>
              <a:t> -</a:t>
            </a:r>
            <a:r>
              <a:rPr lang="en-US" altLang="ru-RU" sz="2400" smtClean="0">
                <a:solidFill>
                  <a:schemeClr val="tx2"/>
                </a:solidFill>
              </a:rPr>
              <a:t> </a:t>
            </a:r>
            <a:r>
              <a:rPr lang="en-US" altLang="ru-RU" sz="2400" i="1" smtClean="0">
                <a:solidFill>
                  <a:schemeClr val="tx2"/>
                </a:solidFill>
              </a:rPr>
              <a:t>this is a love story</a:t>
            </a:r>
            <a:r>
              <a:rPr lang="ru-RU" altLang="ru-RU" sz="2400" i="1" smtClean="0">
                <a:solidFill>
                  <a:schemeClr val="tx2"/>
                </a:solidFill>
              </a:rPr>
              <a:t> </a:t>
            </a:r>
            <a:endParaRPr lang="ru-RU" altLang="ru-RU" sz="2400" smtClean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2400" i="1" u="sng" smtClean="0">
                <a:solidFill>
                  <a:schemeClr val="tx2"/>
                </a:solidFill>
              </a:rPr>
              <a:t>Exploding </a:t>
            </a:r>
            <a:r>
              <a:rPr lang="ru-RU" altLang="ru-RU" sz="2400" i="1" smtClean="0">
                <a:solidFill>
                  <a:schemeClr val="tx2"/>
                </a:solidFill>
              </a:rPr>
              <a:t>on the screen in a </a:t>
            </a:r>
            <a:r>
              <a:rPr lang="ru-RU" altLang="ru-RU" sz="2400" i="1" u="sng" smtClean="0">
                <a:solidFill>
                  <a:schemeClr val="tx2"/>
                </a:solidFill>
              </a:rPr>
              <a:t>riot</a:t>
            </a:r>
            <a:r>
              <a:rPr lang="ru-RU" altLang="ru-RU" sz="2400" i="1" smtClean="0">
                <a:solidFill>
                  <a:schemeClr val="tx2"/>
                </a:solidFill>
              </a:rPr>
              <a:t> of movement, music and color.</a:t>
            </a:r>
            <a:endParaRPr lang="en-US" altLang="ru-RU" sz="2400" smtClean="0">
              <a:solidFill>
                <a:schemeClr val="tx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08513" y="1557338"/>
            <a:ext cx="43561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altLang="ru-RU" sz="2400" i="1" dirty="0"/>
              <a:t>Люблю эту историю – Это история любви.</a:t>
            </a:r>
            <a:endParaRPr lang="en-US" altLang="ru-RU" sz="2400" i="1" dirty="0"/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ru-RU" altLang="ru-RU" sz="2400" i="1" u="sng" dirty="0"/>
              <a:t>Взрывается </a:t>
            </a:r>
            <a:r>
              <a:rPr lang="ru-RU" altLang="ru-RU" sz="2400" i="1" dirty="0"/>
              <a:t>на экране в </a:t>
            </a:r>
            <a:r>
              <a:rPr lang="ru-RU" altLang="ru-RU" sz="2400" i="1" u="sng" dirty="0"/>
              <a:t>бунте</a:t>
            </a:r>
            <a:r>
              <a:rPr lang="ru-RU" altLang="ru-RU" sz="2400" i="1" dirty="0"/>
              <a:t> движения, музыки и цвета</a:t>
            </a:r>
            <a:r>
              <a:rPr lang="ru-RU" altLang="ru-RU" sz="2400" i="1" dirty="0" smtClean="0"/>
              <a:t>.</a:t>
            </a:r>
            <a:endParaRPr lang="ru-RU" alt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33181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направление</a:t>
            </a:r>
          </a:p>
          <a:p>
            <a:r>
              <a:rPr lang="ru-RU" sz="2000" dirty="0"/>
              <a:t>один</a:t>
            </a:r>
          </a:p>
          <a:p>
            <a:r>
              <a:rPr lang="ru-RU" sz="2000" dirty="0"/>
              <a:t>противоположный </a:t>
            </a:r>
          </a:p>
          <a:p>
            <a:r>
              <a:rPr lang="ru-RU" sz="2000" dirty="0"/>
              <a:t>свет </a:t>
            </a:r>
          </a:p>
          <a:p>
            <a:r>
              <a:rPr lang="ru-RU" sz="2000" dirty="0"/>
              <a:t>сторона </a:t>
            </a:r>
          </a:p>
          <a:p>
            <a:r>
              <a:rPr lang="ru-RU" sz="2000" dirty="0"/>
              <a:t>четыре </a:t>
            </a:r>
          </a:p>
          <a:p>
            <a:r>
              <a:rPr lang="ru-RU" sz="2000" dirty="0"/>
              <a:t>юг</a:t>
            </a:r>
          </a:p>
        </p:txBody>
      </p:sp>
    </p:spTree>
    <p:extLst>
      <p:ext uri="{BB962C8B-B14F-4D97-AF65-F5344CB8AC3E}">
        <p14:creationId xmlns:p14="http://schemas.microsoft.com/office/powerpoint/2010/main" val="12171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ru-RU" altLang="ru-RU" sz="4000" kern="0" dirty="0" smtClean="0"/>
              <a:t>Автоматическое понимание значений из словаря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284984"/>
            <a:ext cx="34563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направление</a:t>
            </a:r>
          </a:p>
          <a:p>
            <a:r>
              <a:rPr lang="ru-RU" sz="2000" dirty="0"/>
              <a:t>один</a:t>
            </a:r>
          </a:p>
          <a:p>
            <a:r>
              <a:rPr lang="ru-RU" sz="2000" dirty="0"/>
              <a:t>противоположный </a:t>
            </a:r>
          </a:p>
          <a:p>
            <a:r>
              <a:rPr lang="ru-RU" sz="2000" dirty="0"/>
              <a:t>свет </a:t>
            </a:r>
          </a:p>
          <a:p>
            <a:r>
              <a:rPr lang="ru-RU" sz="2000" dirty="0"/>
              <a:t>сторона </a:t>
            </a:r>
          </a:p>
          <a:p>
            <a:r>
              <a:rPr lang="ru-RU" sz="2000" dirty="0"/>
              <a:t>четыре </a:t>
            </a:r>
          </a:p>
          <a:p>
            <a:r>
              <a:rPr lang="ru-RU" sz="2000" dirty="0"/>
              <a:t>юг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3284984"/>
            <a:ext cx="4211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и </a:t>
            </a:r>
          </a:p>
          <a:p>
            <a:r>
              <a:rPr lang="ru-RU" sz="2000" dirty="0"/>
              <a:t>из </a:t>
            </a:r>
          </a:p>
          <a:p>
            <a:r>
              <a:rPr lang="ru-RU" sz="2000" dirty="0"/>
              <a:t>направление</a:t>
            </a:r>
          </a:p>
          <a:p>
            <a:r>
              <a:rPr lang="ru-RU" sz="2000" dirty="0"/>
              <a:t>один</a:t>
            </a:r>
          </a:p>
          <a:p>
            <a:r>
              <a:rPr lang="ru-RU" sz="2000" dirty="0"/>
              <a:t>противоположный </a:t>
            </a:r>
          </a:p>
          <a:p>
            <a:r>
              <a:rPr lang="ru-RU" sz="2000" dirty="0"/>
              <a:t>свет </a:t>
            </a:r>
          </a:p>
          <a:p>
            <a:r>
              <a:rPr lang="ru-RU" sz="2000" dirty="0"/>
              <a:t>сторона </a:t>
            </a:r>
          </a:p>
          <a:p>
            <a:r>
              <a:rPr lang="ru-RU" sz="2000" dirty="0"/>
              <a:t>четыре </a:t>
            </a:r>
          </a:p>
          <a:p>
            <a:r>
              <a:rPr lang="ru-RU" sz="2000" dirty="0"/>
              <a:t>север</a:t>
            </a:r>
          </a:p>
        </p:txBody>
      </p:sp>
    </p:spTree>
    <p:extLst>
      <p:ext uri="{BB962C8B-B14F-4D97-AF65-F5344CB8AC3E}">
        <p14:creationId xmlns:p14="http://schemas.microsoft.com/office/powerpoint/2010/main" val="37081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vel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465E9C"/>
        </a:dk2>
        <a:lt2>
          <a:srgbClr val="CCDDEA"/>
        </a:lt2>
        <a:accent1>
          <a:srgbClr val="FDA023"/>
        </a:accent1>
        <a:accent2>
          <a:srgbClr val="AA2B1E"/>
        </a:accent2>
        <a:accent3>
          <a:srgbClr val="FFFFFF"/>
        </a:accent3>
        <a:accent4>
          <a:srgbClr val="000000"/>
        </a:accent4>
        <a:accent5>
          <a:srgbClr val="FECDAC"/>
        </a:accent5>
        <a:accent6>
          <a:srgbClr val="9A261A"/>
        </a:accent6>
        <a:hlink>
          <a:srgbClr val="D83E2C"/>
        </a:hlink>
        <a:folHlink>
          <a:srgbClr val="ED7D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13818</TotalTime>
  <Words>1225</Words>
  <Application>Microsoft Office PowerPoint</Application>
  <PresentationFormat>Экран (4:3)</PresentationFormat>
  <Paragraphs>415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Level</vt:lpstr>
      <vt:lpstr>Image</vt:lpstr>
      <vt:lpstr>Как устроен смысл?</vt:lpstr>
      <vt:lpstr>Презентация PowerPoint</vt:lpstr>
      <vt:lpstr>Презентация PowerPoint</vt:lpstr>
      <vt:lpstr>Контент-анализ или «Sentiment analysis» (анализ тональности) – метод “мешок слов”</vt:lpstr>
      <vt:lpstr>Контент-анализ или «Sentiment analysis» (анализ тональности) – метод “мешок слов”</vt:lpstr>
      <vt:lpstr>Метод «мешка слов» нечувствителен к структуре текста</vt:lpstr>
      <vt:lpstr>Метод «мешка слов»  нечувствителен к структуре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Юмор</vt:lpstr>
      <vt:lpstr>Юмор</vt:lpstr>
      <vt:lpstr>Юмор</vt:lpstr>
      <vt:lpstr>Объекты и референты</vt:lpstr>
      <vt:lpstr>Объекты и референты</vt:lpstr>
      <vt:lpstr>Объекты и референты</vt:lpstr>
      <vt:lpstr>Смысл отдельного знака</vt:lpstr>
      <vt:lpstr>Смысл отдельного знака</vt:lpstr>
      <vt:lpstr>Смысл отдельного знака</vt:lpstr>
      <vt:lpstr>Смысл предложения</vt:lpstr>
      <vt:lpstr>Смысл предложения</vt:lpstr>
      <vt:lpstr>Смысл предложения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Категории “Ad-Hoc” </vt:lpstr>
      <vt:lpstr>Презентация PowerPoint</vt:lpstr>
      <vt:lpstr>Воздействие</vt:lpstr>
      <vt:lpstr>Решение задач</vt:lpstr>
      <vt:lpstr>Решение задач</vt:lpstr>
      <vt:lpstr>Воздействие и решение задач</vt:lpstr>
      <vt:lpstr>Автоматическая семантика</vt:lpstr>
      <vt:lpstr>Семантика  понятия</vt:lpstr>
      <vt:lpstr>Реагируем на текст</vt:lpstr>
      <vt:lpstr>Реагируем на текст</vt:lpstr>
      <vt:lpstr>Реагируем на текст</vt:lpstr>
      <vt:lpstr>Реагируем на текст</vt:lpstr>
      <vt:lpstr>Буквальное понимание</vt:lpstr>
      <vt:lpstr>Смыслы можно классифицировать</vt:lpstr>
      <vt:lpstr> Некоторые итоги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Анекдоты для анализа</dc:title>
  <dc:creator>Ой!</dc:creator>
  <cp:lastModifiedBy>tim</cp:lastModifiedBy>
  <cp:revision>328</cp:revision>
  <dcterms:created xsi:type="dcterms:W3CDTF">2008-07-12T18:35:53Z</dcterms:created>
  <dcterms:modified xsi:type="dcterms:W3CDTF">2015-07-11T07:42:10Z</dcterms:modified>
</cp:coreProperties>
</file>