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56" r:id="rId2"/>
    <p:sldId id="324" r:id="rId3"/>
    <p:sldId id="323" r:id="rId4"/>
    <p:sldId id="325" r:id="rId5"/>
    <p:sldId id="326" r:id="rId6"/>
    <p:sldId id="329" r:id="rId7"/>
    <p:sldId id="328" r:id="rId8"/>
    <p:sldId id="327" r:id="rId9"/>
    <p:sldId id="339" r:id="rId10"/>
    <p:sldId id="330" r:id="rId11"/>
    <p:sldId id="331" r:id="rId12"/>
    <p:sldId id="285" r:id="rId13"/>
    <p:sldId id="292" r:id="rId14"/>
    <p:sldId id="334" r:id="rId15"/>
    <p:sldId id="289" r:id="rId16"/>
    <p:sldId id="335" r:id="rId17"/>
    <p:sldId id="264" r:id="rId18"/>
    <p:sldId id="290" r:id="rId19"/>
    <p:sldId id="294" r:id="rId20"/>
    <p:sldId id="267" r:id="rId21"/>
    <p:sldId id="306" r:id="rId22"/>
    <p:sldId id="297" r:id="rId23"/>
    <p:sldId id="268" r:id="rId24"/>
    <p:sldId id="295" r:id="rId25"/>
    <p:sldId id="298" r:id="rId26"/>
    <p:sldId id="340" r:id="rId27"/>
    <p:sldId id="300" r:id="rId28"/>
    <p:sldId id="273" r:id="rId29"/>
    <p:sldId id="304" r:id="rId30"/>
    <p:sldId id="338" r:id="rId31"/>
    <p:sldId id="275" r:id="rId32"/>
    <p:sldId id="276" r:id="rId33"/>
    <p:sldId id="341" r:id="rId34"/>
    <p:sldId id="33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DF54B-1B1E-49CB-9151-36E011F56EB1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F693D-AC6D-418F-919F-BF41136D2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Лингвисты собирают правила. Как нужно говорить – но не как нельзя сказать</a:t>
            </a:r>
          </a:p>
          <a:p>
            <a:r>
              <a:rPr lang="ru-RU" dirty="0" smtClean="0"/>
              <a:t>Нет даже примеров ошибок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61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качественные противопоставления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</a:p>
          <a:p>
            <a:pPr marL="0" indent="0">
              <a:buNone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типы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прерываемых ситуаций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1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different situations we are trying to stop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12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leave me alone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Lay off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, nix on it </a:t>
            </a:r>
            <a:r>
              <a:rPr lang="ru-RU" sz="1200" i="1" baseline="0" dirty="0" smtClean="0">
                <a:latin typeface="Arial" pitchFamily="34" charset="0"/>
                <a:cs typeface="Arial" pitchFamily="34" charset="0"/>
              </a:rPr>
              <a:t>(надоедать)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, butt out  (</a:t>
            </a:r>
            <a:r>
              <a:rPr lang="ru-RU" sz="1200" i="1" baseline="0" dirty="0" smtClean="0">
                <a:latin typeface="Arial" pitchFamily="34" charset="0"/>
                <a:cs typeface="Arial" pitchFamily="34" charset="0"/>
              </a:rPr>
              <a:t>бодать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200" i="1" baseline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go chase your self, get off my back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12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Fox</a:t>
            </a:r>
            <a:r>
              <a:rPr lang="en-US" baseline="0" dirty="0" smtClean="0"/>
              <a:t> crow – paying complements to the crow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4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Frustrated + don’t expect any practical help from people</a:t>
            </a:r>
            <a:r>
              <a:rPr lang="en-US" baseline="0" dirty="0" smtClean="0"/>
              <a:t> </a:t>
            </a:r>
            <a:r>
              <a:rPr lang="ru-RU" baseline="0" dirty="0" smtClean="0"/>
              <a:t>– </a:t>
            </a:r>
            <a:r>
              <a:rPr lang="en-US" baseline="0" dirty="0" smtClean="0"/>
              <a:t>leave me alone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93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then do we need special markers for continuative</a:t>
            </a:r>
            <a:r>
              <a:rPr lang="en-US" baseline="0" dirty="0" smtClean="0"/>
              <a:t> prohibitive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9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Ошибся</a:t>
            </a:r>
            <a:r>
              <a:rPr lang="ru-RU" baseline="0" dirty="0" smtClean="0"/>
              <a:t> дверью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4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 историю лингвистики он вошёл прежде всего благодаря своей ранней (и единственной) книге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7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Нежели чем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9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Популярные песни как источник ошибок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1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</a:t>
            </a:r>
            <a:r>
              <a:rPr lang="ru-RU" baseline="0" dirty="0" smtClean="0"/>
              <a:t> точно употребляется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2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Не спи не думай не мечтай </a:t>
            </a:r>
            <a:r>
              <a:rPr lang="ru-RU" dirty="0" smtClean="0"/>
              <a:t>-- можно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Saliery</a:t>
            </a:r>
            <a:r>
              <a:rPr lang="en-US" dirty="0" smtClean="0"/>
              <a:t> pretends</a:t>
            </a:r>
            <a:r>
              <a:rPr lang="en-US" baseline="0" dirty="0" smtClean="0"/>
              <a:t> he wants to drink his wine together with Mozart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93D-AC6D-418F-919F-BF41136D227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A465C6-FF0C-46C9-B843-6DB66C1C9F2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451713-DECD-4F9F-B745-F5E82BD8134C}" type="datetimeFigureOut">
              <a:rPr lang="ru-RU" smtClean="0"/>
              <a:t>10.07.2014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eb-corpora.net/RussianLearnerCorpus/searc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3"/>
            <a:ext cx="6768752" cy="1944216"/>
          </a:xfrm>
        </p:spPr>
        <p:txBody>
          <a:bodyPr>
            <a:no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Лингвистика ошибок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869136" cy="221265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Е.В.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Рахилина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Высшая школа экономики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Институт русского языка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3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08912" cy="11430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как лингвистический инструмент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800" i="1" dirty="0" smtClean="0"/>
              <a:t>Дом охраняет подразделение внутренней охраны</a:t>
            </a:r>
          </a:p>
          <a:p>
            <a:r>
              <a:rPr lang="ru-RU" sz="2800" i="1" dirty="0" smtClean="0"/>
              <a:t>Дом хорошо охраняется</a:t>
            </a:r>
          </a:p>
          <a:p>
            <a:r>
              <a:rPr lang="ru-RU" sz="2800" i="1" dirty="0" smtClean="0"/>
              <a:t>Он охраняется  специальным подразделением внутренней охраны</a:t>
            </a:r>
            <a:endParaRPr lang="ru-RU" sz="2800" i="1" dirty="0"/>
          </a:p>
          <a:p>
            <a:endParaRPr lang="ru-RU" sz="2800" dirty="0" smtClean="0"/>
          </a:p>
          <a:p>
            <a:r>
              <a:rPr lang="ru-RU" sz="2800" i="1" dirty="0" smtClean="0"/>
              <a:t>Инженер открывает калитку особым ключом</a:t>
            </a:r>
          </a:p>
          <a:p>
            <a:r>
              <a:rPr lang="ru-RU" sz="2800" i="1" dirty="0" smtClean="0"/>
              <a:t>Калитка плохо открывается или не открывается совсем</a:t>
            </a:r>
          </a:p>
          <a:p>
            <a:pPr marL="11430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i="1" dirty="0" smtClean="0"/>
              <a:t> калитка открывается инженером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0994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Ключ к поиску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Простые правила уже придуманы, ошибки позволяют открывать  сложные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Нужно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собирать</a:t>
            </a:r>
            <a:r>
              <a:rPr lang="ru-RU" sz="2800" dirty="0" smtClean="0"/>
              <a:t> ошибки</a:t>
            </a:r>
            <a:r>
              <a:rPr lang="en-US" sz="2800" dirty="0" smtClean="0"/>
              <a:t>!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Марина Валентиновна </a:t>
            </a:r>
            <a:r>
              <a:rPr lang="ru-RU" sz="2800" dirty="0" err="1" smtClean="0"/>
              <a:t>Русакова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/>
              <a:t>Проект «Один речевой день»</a:t>
            </a:r>
            <a:endParaRPr lang="en-US" sz="2800" dirty="0"/>
          </a:p>
          <a:p>
            <a:endParaRPr lang="ru-RU" sz="2800" dirty="0"/>
          </a:p>
          <a:p>
            <a:r>
              <a:rPr lang="ru-RU" sz="2800" dirty="0" smtClean="0"/>
              <a:t>Разговоры в метро, в очереди, за обедом , с ребенком …  и песни тоже</a:t>
            </a:r>
            <a:endParaRPr lang="en-US" sz="2800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09813"/>
            <a:ext cx="1656184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404665"/>
            <a:ext cx="6965245" cy="72008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про паровоз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71600" y="1340768"/>
            <a:ext cx="3472809" cy="4176464"/>
          </a:xfrm>
        </p:spPr>
        <p:txBody>
          <a:bodyPr>
            <a:noAutofit/>
          </a:bodyPr>
          <a:lstStyle/>
          <a:p>
            <a:r>
              <a:rPr lang="ru-RU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Постой</a:t>
            </a:r>
            <a:r>
              <a:rPr lang="ru-RU" sz="2600" dirty="0"/>
              <a:t>, паровоз, не стучите, колеса! </a:t>
            </a:r>
            <a:br>
              <a:rPr lang="ru-RU" sz="2600" dirty="0"/>
            </a:br>
            <a:r>
              <a:rPr lang="ru-RU" sz="2600" dirty="0"/>
              <a:t>Кондуктор, нажми на тормоза! </a:t>
            </a:r>
            <a:br>
              <a:rPr lang="ru-RU" sz="2600" dirty="0"/>
            </a:br>
            <a:r>
              <a:rPr lang="ru-RU" sz="2600" dirty="0"/>
              <a:t>Я к маменьке родной с последним приветом </a:t>
            </a:r>
            <a:br>
              <a:rPr lang="ru-RU" sz="2600" dirty="0"/>
            </a:br>
            <a:r>
              <a:rPr lang="ru-RU" sz="2600" dirty="0"/>
              <a:t>Спешу показаться на глаза.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 flipH="1">
            <a:off x="8316415" y="1484784"/>
            <a:ext cx="45719" cy="44980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3000" dirty="0"/>
          </a:p>
        </p:txBody>
      </p:sp>
      <p:pic>
        <p:nvPicPr>
          <p:cNvPr id="2" name="Юрий Никулин - Постой паровоз, не стучите колеса!  (audiopoisk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2913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9" y="620689"/>
            <a:ext cx="7376700" cy="129614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Постой</a:t>
            </a:r>
            <a:r>
              <a:rPr lang="ru-RU" sz="4000" dirty="0"/>
              <a:t>, паровоз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844824"/>
            <a:ext cx="7920880" cy="4608512"/>
          </a:xfrm>
        </p:spPr>
        <p:txBody>
          <a:bodyPr>
            <a:normAutofit fontScale="85000" lnSpcReduction="10000"/>
          </a:bodyPr>
          <a:lstStyle/>
          <a:p>
            <a:pPr marL="0" lvl="2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СТОЯТЬ --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глагол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положения в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пространстве</a:t>
            </a:r>
          </a:p>
          <a:p>
            <a:pPr marL="0" lvl="2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 (ограничительное значение)</a:t>
            </a:r>
          </a:p>
          <a:p>
            <a:pPr marL="0" lvl="2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marL="0" lvl="2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повелительное наклонение</a:t>
            </a:r>
          </a:p>
          <a:p>
            <a:pPr marL="0" lvl="2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продолжай стоять некоторое время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?? </a:t>
            </a:r>
            <a:r>
              <a:rPr lang="ru-RU" sz="3000" dirty="0">
                <a:cs typeface="Arial" panose="020B0604020202020204" pitchFamily="34" charset="0"/>
              </a:rPr>
              <a:t>= </a:t>
            </a:r>
            <a:r>
              <a:rPr lang="en-US" sz="3000" dirty="0">
                <a:cs typeface="Arial" panose="020B0604020202020204" pitchFamily="34" charset="0"/>
              </a:rPr>
              <a:t>‘</a:t>
            </a:r>
            <a:r>
              <a:rPr lang="ru-RU" sz="3000" dirty="0">
                <a:cs typeface="Arial" panose="020B0604020202020204" pitchFamily="34" charset="0"/>
              </a:rPr>
              <a:t>остановись и продолжай стоять на месте, пока я навещу мою маму</a:t>
            </a:r>
            <a:r>
              <a:rPr lang="en-US" sz="3000" dirty="0">
                <a:cs typeface="Arial" panose="020B0604020202020204" pitchFamily="34" charset="0"/>
              </a:rPr>
              <a:t>’</a:t>
            </a:r>
          </a:p>
          <a:p>
            <a:pPr marL="0" lvl="2" indent="0">
              <a:buNone/>
            </a:pP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6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значение было пространственным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800" dirty="0" smtClean="0"/>
              <a:t>Надо эту </a:t>
            </a:r>
            <a:r>
              <a:rPr lang="ru-RU" sz="2800" dirty="0" err="1" smtClean="0"/>
              <a:t>пространственность</a:t>
            </a:r>
            <a:r>
              <a:rPr lang="ru-RU" sz="2800" dirty="0" smtClean="0"/>
              <a:t> как-то усилить и подкрепить.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r>
              <a:rPr lang="ru-RU" sz="2800" dirty="0" smtClean="0"/>
              <a:t>: </a:t>
            </a:r>
            <a:r>
              <a:rPr lang="ru-RU" sz="2800" i="1" dirty="0" smtClean="0">
                <a:cs typeface="Arial" panose="020B0604020202020204" pitchFamily="34" charset="0"/>
              </a:rPr>
              <a:t>Постой </a:t>
            </a:r>
            <a:r>
              <a:rPr lang="ru-RU" sz="2800" i="1" dirty="0">
                <a:cs typeface="Arial" panose="020B0604020202020204" pitchFamily="34" charset="0"/>
              </a:rPr>
              <a:t>у порога</a:t>
            </a:r>
            <a:endParaRPr lang="ru-RU" sz="28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Время: </a:t>
            </a:r>
            <a:r>
              <a:rPr lang="ru-RU" sz="2800" i="1" dirty="0">
                <a:cs typeface="Arial" panose="020B0604020202020204" pitchFamily="34" charset="0"/>
              </a:rPr>
              <a:t>Постой одну минуту! </a:t>
            </a:r>
            <a:endParaRPr lang="ru-RU" sz="2800" i="1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Образ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действия: </a:t>
            </a:r>
            <a:r>
              <a:rPr lang="ru-RU" sz="2800" i="1" dirty="0" smtClean="0">
                <a:cs typeface="Arial" panose="020B0604020202020204" pitchFamily="34" charset="0"/>
              </a:rPr>
              <a:t>постой спокойно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Контраст</a:t>
            </a:r>
            <a:r>
              <a:rPr lang="ru-RU" sz="2800" dirty="0" smtClean="0">
                <a:cs typeface="Arial" panose="020B0604020202020204" pitchFamily="34" charset="0"/>
              </a:rPr>
              <a:t> </a:t>
            </a:r>
            <a:r>
              <a:rPr lang="ru-RU" sz="2800" dirty="0">
                <a:cs typeface="Arial" panose="020B0604020202020204" pitchFamily="34" charset="0"/>
              </a:rPr>
              <a:t>покоя адресата и </a:t>
            </a:r>
            <a:r>
              <a:rPr lang="ru-RU" sz="2800" dirty="0" smtClean="0">
                <a:cs typeface="Arial" panose="020B0604020202020204" pitchFamily="34" charset="0"/>
              </a:rPr>
              <a:t>движения:</a:t>
            </a:r>
          </a:p>
          <a:p>
            <a:pPr marL="114300" indent="0">
              <a:buNone/>
            </a:pPr>
            <a:r>
              <a:rPr lang="ru-RU" sz="2800" i="1" dirty="0">
                <a:cs typeface="Arial" panose="020B0604020202020204" pitchFamily="34" charset="0"/>
              </a:rPr>
              <a:t>Поднимись на откос и постой, </a:t>
            </a:r>
            <a:r>
              <a:rPr lang="ru-RU" sz="2800" i="1" dirty="0" smtClean="0">
                <a:cs typeface="Arial" panose="020B0604020202020204" pitchFamily="34" charset="0"/>
              </a:rPr>
              <a:t>оглядись</a:t>
            </a:r>
          </a:p>
          <a:p>
            <a:pPr marL="114300" indent="0">
              <a:buNone/>
            </a:pPr>
            <a:endParaRPr lang="ru-RU" sz="2800" i="1" dirty="0"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ru-RU" sz="2800" i="1" dirty="0" smtClean="0">
                <a:cs typeface="Arial" panose="020B0604020202020204" pitchFamily="34" charset="0"/>
              </a:rPr>
              <a:t>+ </a:t>
            </a:r>
            <a:r>
              <a:rPr lang="ru-RU" sz="2800" dirty="0" smtClean="0">
                <a:cs typeface="Arial" panose="020B0604020202020204" pitchFamily="34" charset="0"/>
              </a:rPr>
              <a:t>порядок слов: </a:t>
            </a:r>
            <a:r>
              <a:rPr lang="ru-RU" sz="2800" i="1" dirty="0" smtClean="0">
                <a:cs typeface="Arial" panose="020B0604020202020204" pitchFamily="34" charset="0"/>
              </a:rPr>
              <a:t>паровоз, постой! </a:t>
            </a:r>
          </a:p>
          <a:p>
            <a:pPr marL="114300" indent="0">
              <a:buNone/>
            </a:pPr>
            <a:r>
              <a:rPr lang="ru-RU" sz="2800" i="1" dirty="0" smtClean="0">
                <a:cs typeface="Arial" panose="020B0604020202020204" pitchFamily="34" charset="0"/>
              </a:rPr>
              <a:t> </a:t>
            </a:r>
            <a:r>
              <a:rPr lang="ru-RU" sz="2800" dirty="0" smtClean="0">
                <a:cs typeface="Arial" panose="020B0604020202020204" pitchFamily="34" charset="0"/>
              </a:rPr>
              <a:t>(</a:t>
            </a:r>
            <a:r>
              <a:rPr lang="ru-RU" sz="2800" i="1" dirty="0" err="1" smtClean="0">
                <a:cs typeface="Arial" panose="020B0604020202020204" pitchFamily="34" charset="0"/>
              </a:rPr>
              <a:t>полчасика</a:t>
            </a:r>
            <a:r>
              <a:rPr lang="ru-RU" sz="2800" i="1" dirty="0" smtClean="0">
                <a:cs typeface="Arial" panose="020B0604020202020204" pitchFamily="34" charset="0"/>
              </a:rPr>
              <a:t> на станции, а я сбегаю к маме</a:t>
            </a:r>
            <a:r>
              <a:rPr lang="en-US" sz="2800" dirty="0" smtClean="0">
                <a:cs typeface="Arial" panose="020B0604020202020204" pitchFamily="34" charset="0"/>
              </a:rPr>
              <a:t>)</a:t>
            </a:r>
            <a:endParaRPr lang="ru-RU" sz="2800" dirty="0"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4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"/>
            <a:ext cx="7520716" cy="14127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Изолированные употребления: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умолчанию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920880" cy="48245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= </a:t>
            </a:r>
            <a:r>
              <a:rPr lang="ru-RU" sz="2800" dirty="0"/>
              <a:t>особый </a:t>
            </a:r>
            <a:r>
              <a:rPr lang="ru-RU" sz="2800" dirty="0" smtClean="0"/>
              <a:t>императив (</a:t>
            </a:r>
            <a:r>
              <a:rPr lang="ru-RU" sz="2800" dirty="0"/>
              <a:t>особое повелительное </a:t>
            </a:r>
            <a:r>
              <a:rPr lang="ru-RU" sz="2800" dirty="0" smtClean="0"/>
              <a:t>наклонение): </a:t>
            </a:r>
            <a:r>
              <a:rPr lang="en-US" sz="2800" dirty="0" smtClean="0"/>
              <a:t>‘</a:t>
            </a:r>
            <a:r>
              <a:rPr lang="ru-RU" sz="2800" dirty="0" smtClean="0"/>
              <a:t>не совершай действия</a:t>
            </a:r>
            <a:r>
              <a:rPr lang="en-US" sz="2800" dirty="0" smtClean="0"/>
              <a:t>’</a:t>
            </a:r>
            <a:r>
              <a:rPr lang="ru-RU" sz="2800" dirty="0" smtClean="0"/>
              <a:t>  </a:t>
            </a:r>
          </a:p>
          <a:p>
            <a:pPr marL="114300" indent="0">
              <a:buNone/>
            </a:pPr>
            <a:r>
              <a:rPr lang="ru-RU" sz="2800" dirty="0" smtClean="0"/>
              <a:t> прерывает  уже идущую ситуацию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[</a:t>
            </a:r>
            <a:r>
              <a:rPr lang="en-US" sz="2800" dirty="0"/>
              <a:t>NB! </a:t>
            </a:r>
            <a:r>
              <a:rPr lang="ru-RU" sz="2800" dirty="0"/>
              <a:t>в нашем случае – на время, потому что </a:t>
            </a:r>
            <a:r>
              <a:rPr lang="ru-RU" sz="2800" dirty="0" smtClean="0"/>
              <a:t>ограничительное значение приставки </a:t>
            </a:r>
            <a:r>
              <a:rPr lang="ru-RU" sz="2800" dirty="0"/>
              <a:t>в этом значении </a:t>
            </a:r>
            <a:r>
              <a:rPr lang="ru-RU" sz="2800" i="1" dirty="0"/>
              <a:t>постой</a:t>
            </a:r>
            <a:r>
              <a:rPr lang="ru-RU" sz="2800" dirty="0"/>
              <a:t> сохраняется</a:t>
            </a:r>
            <a:r>
              <a:rPr lang="en-US" sz="2800" dirty="0"/>
              <a:t>]</a:t>
            </a:r>
            <a:r>
              <a:rPr lang="ru-RU" sz="2800" dirty="0"/>
              <a:t> </a:t>
            </a:r>
          </a:p>
          <a:p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Постой</a:t>
            </a:r>
            <a:r>
              <a:rPr lang="en-US" sz="2800" i="1" dirty="0" smtClean="0"/>
              <a:t>, a </a:t>
            </a:r>
            <a:r>
              <a:rPr lang="ru-RU" sz="2800" i="1" dirty="0" smtClean="0"/>
              <a:t>как же Петя? </a:t>
            </a:r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1027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Мы открыли правило.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Чтобы </a:t>
            </a:r>
            <a:r>
              <a:rPr lang="ru-RU" sz="2800" dirty="0"/>
              <a:t>оно было лингвистически полноценным, мы должны понять, как работает непространственный императив: каковы точные условия его употребления </a:t>
            </a:r>
            <a:endParaRPr lang="en-US" sz="2800" dirty="0"/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7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72007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NB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не обычный императив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60851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3200" dirty="0"/>
              <a:t>Не всякую ситуацию можно прервать, сказав:  «</a:t>
            </a:r>
            <a:r>
              <a:rPr lang="ru-RU" sz="3200" i="1" dirty="0"/>
              <a:t>Постой!»</a:t>
            </a:r>
          </a:p>
          <a:p>
            <a:pPr marL="0" indent="0">
              <a:buNone/>
            </a:pPr>
            <a:r>
              <a:rPr lang="ru-RU" sz="3200" dirty="0"/>
              <a:t>Ср.: 	</a:t>
            </a:r>
          </a:p>
          <a:p>
            <a:pPr marL="0" indent="0">
              <a:buNone/>
            </a:pPr>
            <a:r>
              <a:rPr lang="ru-RU" sz="3200" dirty="0" smtClean="0"/>
              <a:t>Сон  </a:t>
            </a:r>
            <a:endParaRPr lang="ru-RU" sz="3200" i="1" dirty="0"/>
          </a:p>
          <a:p>
            <a:pPr marL="0" indent="0">
              <a:buNone/>
            </a:pPr>
            <a:r>
              <a:rPr lang="ru-RU" sz="3200" dirty="0"/>
              <a:t>размышления, </a:t>
            </a:r>
          </a:p>
          <a:p>
            <a:pPr marL="0" indent="0">
              <a:buNone/>
            </a:pPr>
            <a:r>
              <a:rPr lang="ru-RU" sz="3200" dirty="0"/>
              <a:t>мечты…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Но круг таких ситуаций очень велик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306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1"/>
            <a:ext cx="8280920" cy="648071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Постой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оператор: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«стоп-кран»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7992888" cy="551723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постой </a:t>
            </a:r>
            <a:r>
              <a:rPr lang="ru-RU" sz="2800" dirty="0" smtClean="0"/>
              <a:t>(= ‘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садись </a:t>
            </a:r>
            <a:r>
              <a:rPr lang="ru-RU" sz="2800" dirty="0" smtClean="0"/>
              <a:t>пока / не наступай, не ложись’), </a:t>
            </a:r>
            <a:r>
              <a:rPr lang="ru-RU" sz="2800" i="1" dirty="0" smtClean="0"/>
              <a:t>я тут вытру; </a:t>
            </a:r>
          </a:p>
          <a:p>
            <a:r>
              <a:rPr lang="ru-RU" sz="2800" i="1" dirty="0" smtClean="0"/>
              <a:t>постой</a:t>
            </a:r>
            <a:r>
              <a:rPr lang="ru-RU" sz="2800" dirty="0" smtClean="0"/>
              <a:t> </a:t>
            </a:r>
            <a:r>
              <a:rPr lang="ru-RU" sz="2800" dirty="0"/>
              <a:t>(= ‘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ешь </a:t>
            </a:r>
            <a:r>
              <a:rPr lang="ru-RU" sz="2800" dirty="0"/>
              <a:t>пока’), </a:t>
            </a:r>
            <a:r>
              <a:rPr lang="ru-RU" sz="2800" i="1" dirty="0"/>
              <a:t>я сметаны добавлю; </a:t>
            </a:r>
          </a:p>
          <a:p>
            <a:r>
              <a:rPr lang="ru-RU" sz="2800" i="1" dirty="0" smtClean="0"/>
              <a:t>постой</a:t>
            </a:r>
            <a:r>
              <a:rPr lang="ru-RU" sz="2800" dirty="0" smtClean="0"/>
              <a:t> </a:t>
            </a:r>
            <a:r>
              <a:rPr lang="ru-RU" sz="2800" dirty="0"/>
              <a:t>(= ‘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плати </a:t>
            </a:r>
            <a:r>
              <a:rPr lang="ru-RU" sz="2800" dirty="0"/>
              <a:t>пока’), </a:t>
            </a:r>
            <a:r>
              <a:rPr lang="ru-RU" sz="2800" i="1" dirty="0"/>
              <a:t>я мелочь достану; </a:t>
            </a:r>
          </a:p>
          <a:p>
            <a:r>
              <a:rPr lang="ru-RU" sz="2800" i="1" dirty="0"/>
              <a:t>постой</a:t>
            </a:r>
            <a:r>
              <a:rPr lang="ru-RU" sz="2800" dirty="0"/>
              <a:t> (= ‘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включай </a:t>
            </a:r>
            <a:r>
              <a:rPr lang="ru-RU" sz="2800" dirty="0"/>
              <a:t>пока телевизор’), </a:t>
            </a:r>
            <a:r>
              <a:rPr lang="ru-RU" sz="2800" i="1" dirty="0"/>
              <a:t>я очки надену</a:t>
            </a:r>
            <a:r>
              <a:rPr lang="ru-RU" sz="2800" dirty="0"/>
              <a:t> и др. под. </a:t>
            </a:r>
          </a:p>
          <a:p>
            <a:pPr marL="0" indent="0">
              <a:buNone/>
            </a:pPr>
            <a:r>
              <a:rPr lang="ru-RU" sz="2800" dirty="0"/>
              <a:t>Ср. также: </a:t>
            </a:r>
          </a:p>
          <a:p>
            <a:r>
              <a:rPr lang="ru-RU" sz="2800" i="1" dirty="0"/>
              <a:t>Постой, постой!</a:t>
            </a:r>
            <a:r>
              <a:rPr lang="ru-RU" sz="2800" dirty="0"/>
              <a:t> (= ‘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пей</a:t>
            </a:r>
            <a:r>
              <a:rPr lang="ru-RU" sz="2800" dirty="0"/>
              <a:t>’)</a:t>
            </a:r>
            <a:r>
              <a:rPr lang="ru-RU" sz="2800" i="1" dirty="0"/>
              <a:t> … Ты выпил… без меня?</a:t>
            </a:r>
            <a:r>
              <a:rPr lang="ru-RU" sz="2800" dirty="0"/>
              <a:t> [А. С. Пушкин. Моцарт и Сальери (1830)]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0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NB!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71550"/>
            <a:ext cx="4031304" cy="5697810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Постой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 единственный показатель такого рода в русском языке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Они образуют особую семантическую зону со своей  системой противопоставлений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188640"/>
            <a:ext cx="3200400" cy="6480720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Подожи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Погоди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Прекрати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Перестань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Будет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Хватит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Довольно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Достаточно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Брось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Забудь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Проехали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Отвали…</a:t>
            </a:r>
          </a:p>
          <a:p>
            <a:pPr marL="11430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+ Баста и шабаш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правилах и ошибках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800" dirty="0" smtClean="0"/>
              <a:t>Главная задача : сформулировать правила, образующие языковую систему.</a:t>
            </a:r>
          </a:p>
          <a:p>
            <a:pPr marL="114300" indent="0">
              <a:buNone/>
            </a:pPr>
            <a:endParaRPr lang="ru-RU" sz="2800" dirty="0" smtClean="0"/>
          </a:p>
          <a:p>
            <a:pPr marL="114300" indent="0">
              <a:buNone/>
            </a:pPr>
            <a:r>
              <a:rPr lang="ru-RU" sz="2800" dirty="0" smtClean="0"/>
              <a:t>Родительный множественного:</a:t>
            </a:r>
          </a:p>
          <a:p>
            <a:pPr marL="114300" indent="0">
              <a:buNone/>
            </a:pPr>
            <a:r>
              <a:rPr lang="ru-RU" sz="2800" dirty="0" smtClean="0"/>
              <a:t>Твердая основа -- -</a:t>
            </a:r>
            <a:r>
              <a:rPr lang="en-US" sz="2800" i="1" dirty="0" smtClean="0"/>
              <a:t>o</a:t>
            </a:r>
            <a:r>
              <a:rPr lang="ru-RU" sz="2800" i="1" dirty="0" smtClean="0"/>
              <a:t>в</a:t>
            </a:r>
          </a:p>
          <a:p>
            <a:pPr marL="114300" indent="0">
              <a:buNone/>
            </a:pPr>
            <a:r>
              <a:rPr lang="ru-RU" sz="2800" dirty="0" smtClean="0"/>
              <a:t>Мягкая основа -- -</a:t>
            </a:r>
            <a:r>
              <a:rPr lang="ru-RU" sz="2800" i="1" dirty="0" smtClean="0"/>
              <a:t>ей</a:t>
            </a:r>
          </a:p>
          <a:p>
            <a:pPr marL="114300" indent="0">
              <a:buNone/>
            </a:pPr>
            <a:endParaRPr lang="ru-RU" sz="2800" i="1" dirty="0"/>
          </a:p>
          <a:p>
            <a:pPr marL="114300" indent="0">
              <a:buNone/>
            </a:pPr>
            <a:r>
              <a:rPr lang="ru-RU" sz="2800" i="1" dirty="0" smtClean="0"/>
              <a:t>Волков, </a:t>
            </a:r>
            <a:r>
              <a:rPr lang="ru-RU" sz="2800" dirty="0" smtClean="0"/>
              <a:t>но: </a:t>
            </a:r>
            <a:r>
              <a:rPr lang="ru-RU" sz="2800" i="1" dirty="0" smtClean="0"/>
              <a:t>коней</a:t>
            </a:r>
          </a:p>
          <a:p>
            <a:pPr marL="114300" indent="0">
              <a:buNone/>
            </a:pPr>
            <a:r>
              <a:rPr lang="ru-RU" sz="2800" i="1" dirty="0" smtClean="0"/>
              <a:t>*</a:t>
            </a:r>
            <a:r>
              <a:rPr lang="ru-RU" sz="2800" i="1" dirty="0" err="1" smtClean="0"/>
              <a:t>конев</a:t>
            </a:r>
            <a:r>
              <a:rPr lang="ru-RU" sz="2800" i="1" dirty="0" smtClean="0"/>
              <a:t>  </a:t>
            </a:r>
            <a:r>
              <a:rPr lang="ru-RU" sz="2800" dirty="0" smtClean="0"/>
              <a:t>(диалекты, детская речь)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8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04855" cy="73920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Неприятные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272808" cy="5517232"/>
          </a:xfrm>
        </p:spPr>
        <p:txBody>
          <a:bodyPr>
            <a:normAutofit lnSpcReduction="10000"/>
          </a:bodyPr>
          <a:lstStyle/>
          <a:p>
            <a:pPr marL="114300" lvl="0" indent="0">
              <a:buNone/>
            </a:pPr>
            <a:r>
              <a:rPr lang="ru-RU" sz="2800" dirty="0" smtClean="0"/>
              <a:t>Неприятные</a:t>
            </a:r>
            <a:r>
              <a:rPr lang="ru-RU" sz="2800" dirty="0"/>
              <a:t>, вредные,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отрицательно оцениваемые действия</a:t>
            </a:r>
            <a:r>
              <a:rPr lang="ru-RU" sz="2800" dirty="0"/>
              <a:t>: </a:t>
            </a:r>
            <a:endParaRPr lang="ru-RU" sz="2800" dirty="0" smtClean="0"/>
          </a:p>
          <a:p>
            <a:pPr lvl="0"/>
            <a:endParaRPr lang="ru-RU" sz="2800" dirty="0"/>
          </a:p>
          <a:p>
            <a:pPr marL="0" lvl="0" indent="0">
              <a:buNone/>
            </a:pPr>
            <a:r>
              <a:rPr lang="ru-RU" sz="2800" i="1" dirty="0"/>
              <a:t>  прекрати, перестань</a:t>
            </a:r>
            <a:r>
              <a:rPr lang="ru-RU" sz="2800" dirty="0"/>
              <a:t> (а также более разговорное </a:t>
            </a:r>
            <a:r>
              <a:rPr lang="ru-RU" sz="2800" i="1" dirty="0"/>
              <a:t>кончай</a:t>
            </a:r>
            <a:r>
              <a:rPr lang="ru-RU" sz="2800" dirty="0"/>
              <a:t>)</a:t>
            </a:r>
            <a:r>
              <a:rPr lang="ru-RU" sz="2800" i="1" dirty="0"/>
              <a:t> – прекрати безобразничать / таскать кота за усы</a:t>
            </a:r>
            <a:r>
              <a:rPr lang="ru-RU" sz="2800" dirty="0" smtClean="0"/>
              <a:t>;</a:t>
            </a:r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r>
              <a:rPr lang="ru-RU" sz="2800" dirty="0" smtClean="0"/>
              <a:t>Отрицательная оценка – как часть функций этого «стоп-крана»: </a:t>
            </a:r>
          </a:p>
          <a:p>
            <a:pPr marL="0" lvl="0" indent="0">
              <a:buNone/>
            </a:pPr>
            <a:r>
              <a:rPr lang="ru-RU" sz="2800" i="1" dirty="0" smtClean="0"/>
              <a:t>прекрати  / перестань улыбаться</a:t>
            </a:r>
          </a:p>
          <a:p>
            <a:pPr marL="0" lvl="0" indent="0">
              <a:buNone/>
            </a:pPr>
            <a:endParaRPr lang="ru-RU" sz="2800" i="1" dirty="0"/>
          </a:p>
          <a:p>
            <a:pPr marL="0" lvl="0" indent="0">
              <a:buNone/>
            </a:pPr>
            <a:r>
              <a:rPr lang="ru-RU" sz="2800" i="1" dirty="0" smtClean="0"/>
              <a:t>Он прекратил / перестал улыбаться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19790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Избыточная деятельность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776864" cy="5301208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Избыточная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(но не вредная, и может быть даже положительно оцениваемая)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(устар.)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будет, п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лно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Да будет тебе сердиться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― Да уж вышло, Егор! Будет тебе скромничать! [А. П. Платонов. Эфирный тракт (1926-1927)]; </a:t>
            </a:r>
          </a:p>
          <a:p>
            <a:pPr lvl="0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Не прилично, что ли? Да полно форсить-то!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[Ф. М. Достоевский. Идиот (1869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48681"/>
            <a:ext cx="7448708" cy="10801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(3) Избыточное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объектов или вещества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7920880" cy="5157192"/>
          </a:xfrm>
        </p:spPr>
        <p:txBody>
          <a:bodyPr>
            <a:normAutofit fontScale="77500" lnSpcReduction="20000"/>
          </a:bodyPr>
          <a:lstStyle/>
          <a:p>
            <a:endParaRPr lang="en-US" sz="4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Избыточное количество объектов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или вещества, передаваемого адресатом субъекту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хватит, </a:t>
            </a:r>
            <a:endParaRPr lang="en-US" sz="3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4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довольно</a:t>
            </a: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, </a:t>
            </a:r>
            <a:endParaRPr lang="en-US" sz="3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4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достаточно,</a:t>
            </a: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400" i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уст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будет</a:t>
            </a: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400" i="1" dirty="0" smtClean="0">
                <a:latin typeface="Arial" pitchFamily="34" charset="0"/>
                <a:cs typeface="Arial" pitchFamily="34" charset="0"/>
              </a:rPr>
              <a:t>-- Some more coffee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Еще </a:t>
            </a:r>
            <a:r>
              <a:rPr lang="ru-RU" sz="3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кофе</a:t>
            </a:r>
            <a:r>
              <a:rPr lang="ru-RU" sz="3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-- </a:t>
            </a: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Thanks, that’s </a:t>
            </a:r>
            <a:r>
              <a:rPr lang="en-US" sz="3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enough | that will do</a:t>
            </a:r>
            <a:r>
              <a:rPr lang="ru-RU" sz="3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60840" cy="864096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(4) Сомнения, ожидания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848872" cy="496855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10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400" dirty="0" err="1" smtClean="0">
                <a:latin typeface="Arial" pitchFamily="34" charset="0"/>
                <a:cs typeface="Arial" pitchFamily="34" charset="0"/>
              </a:rPr>
              <a:t>устар</a:t>
            </a:r>
            <a:r>
              <a:rPr lang="en-US" sz="10400" dirty="0" smtClean="0">
                <a:latin typeface="Arial" pitchFamily="34" charset="0"/>
                <a:cs typeface="Arial" pitchFamily="34" charset="0"/>
              </a:rPr>
              <a:t>.) 	</a:t>
            </a:r>
            <a:r>
              <a:rPr lang="ru-RU" sz="10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10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10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лноте</a:t>
            </a:r>
            <a:r>
              <a:rPr lang="ru-RU" sz="10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400" dirty="0" err="1" smtClean="0">
                <a:latin typeface="Arial" pitchFamily="34" charset="0"/>
                <a:cs typeface="Arial" pitchFamily="34" charset="0"/>
              </a:rPr>
              <a:t>разговорн</a:t>
            </a:r>
            <a:r>
              <a:rPr lang="ru-RU" sz="10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0" indent="0">
              <a:buNone/>
            </a:pPr>
            <a:r>
              <a:rPr lang="ru-RU" sz="10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4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ru-RU" sz="10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брось</a:t>
            </a:r>
            <a:r>
              <a:rPr lang="en-US" sz="10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400" i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ru-RU" sz="10400" i="1" dirty="0" smtClean="0">
                <a:latin typeface="Arial" pitchFamily="34" charset="0"/>
                <a:cs typeface="Arial" pitchFamily="34" charset="0"/>
              </a:rPr>
              <a:t>давай бросай</a:t>
            </a:r>
            <a:r>
              <a:rPr lang="en-US" sz="10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None/>
            </a:pPr>
            <a:r>
              <a:rPr lang="en-US" sz="10400" i="1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10400" i="1" dirty="0" smtClean="0">
                <a:latin typeface="Arial" pitchFamily="34" charset="0"/>
                <a:cs typeface="Arial" pitchFamily="34" charset="0"/>
              </a:rPr>
              <a:t>      	</a:t>
            </a:r>
            <a:r>
              <a:rPr lang="ru-RU" sz="10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 </a:t>
            </a:r>
            <a:r>
              <a:rPr lang="ru-RU" sz="10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ладно</a:t>
            </a:r>
            <a:r>
              <a:rPr lang="en-US" sz="104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0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тебе</a:t>
            </a:r>
            <a:r>
              <a:rPr lang="en-US" sz="10400" i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0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ru-RU" sz="10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0400" dirty="0" smtClean="0">
                <a:latin typeface="Arial" pitchFamily="34" charset="0"/>
                <a:cs typeface="Arial" pitchFamily="34" charset="0"/>
              </a:rPr>
              <a:t>Engl</a:t>
            </a:r>
            <a:r>
              <a:rPr lang="en-US" sz="10400" i="1" dirty="0" smtClean="0">
                <a:latin typeface="Arial" pitchFamily="34" charset="0"/>
                <a:cs typeface="Arial" pitchFamily="34" charset="0"/>
              </a:rPr>
              <a:t>.: leave it alone, relax, take it easy…</a:t>
            </a:r>
          </a:p>
          <a:p>
            <a:pPr marL="0" indent="0">
              <a:buNone/>
            </a:pPr>
            <a:endParaRPr lang="en-US" sz="10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0400" i="1" dirty="0" smtClean="0">
                <a:latin typeface="Arial" pitchFamily="34" charset="0"/>
                <a:cs typeface="Arial" pitchFamily="34" charset="0"/>
              </a:rPr>
              <a:t>-- He has offended me! </a:t>
            </a:r>
          </a:p>
          <a:p>
            <a:pPr marL="0" indent="0">
              <a:buNone/>
            </a:pPr>
            <a:r>
              <a:rPr lang="en-US" sz="10400" i="1" dirty="0" smtClean="0">
                <a:latin typeface="Arial" pitchFamily="34" charset="0"/>
                <a:cs typeface="Arial" pitchFamily="34" charset="0"/>
              </a:rPr>
              <a:t>– Oh! Relax (take it easy /  skip it)</a:t>
            </a:r>
            <a:endParaRPr lang="en-US" sz="10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0400" i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10400" i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(5) Вопросы и советы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7992888" cy="4752528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>
                <a:latin typeface="Arial" pitchFamily="34" charset="0"/>
                <a:cs typeface="Arial" pitchFamily="34" charset="0"/>
              </a:rPr>
              <a:t>Rus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.: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Отстань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000" dirty="0" smtClean="0">
                <a:latin typeface="Arial" pitchFamily="34" charset="0"/>
                <a:cs typeface="Arial" pitchFamily="34" charset="0"/>
              </a:rPr>
              <a:t>Engl.: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i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eave it.</a:t>
            </a: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Такие ситуации,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которых говорящего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раздражают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вопросы или советы адресата –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отстань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>
              <a:buNone/>
            </a:pP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Кстати, Тёткин, что такое эполета? ― Отстань. Дело не в этом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[И.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Грекова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На испытаниях (1967)]</a:t>
            </a:r>
          </a:p>
          <a:p>
            <a:pPr marL="0" lvl="0" indent="0">
              <a:buNone/>
            </a:pP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6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(6) Утешения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992888" cy="4752528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Rus. </a:t>
            </a:r>
            <a:r>
              <a:rPr lang="ru-RU" sz="2800" dirty="0" smtClean="0"/>
              <a:t>(устар.)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оставь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оставьте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sz="2800" i="1" dirty="0" smtClean="0"/>
              <a:t>Оставьте</a:t>
            </a:r>
            <a:r>
              <a:rPr lang="ru-RU" sz="2800" i="1" dirty="0"/>
              <a:t>… помощь ваша бесполезна </a:t>
            </a:r>
            <a:r>
              <a:rPr lang="ru-RU" sz="2800" dirty="0"/>
              <a:t>… </a:t>
            </a:r>
            <a:endParaRPr lang="en-US" sz="2800" dirty="0" smtClean="0"/>
          </a:p>
          <a:p>
            <a:pPr marL="0" lvl="0" indent="0">
              <a:buNone/>
            </a:pPr>
            <a:r>
              <a:rPr lang="ru-RU" sz="2800" dirty="0" smtClean="0"/>
              <a:t>[</a:t>
            </a:r>
            <a:r>
              <a:rPr lang="ru-RU" sz="2800" dirty="0"/>
              <a:t>А. Ф. </a:t>
            </a:r>
            <a:r>
              <a:rPr lang="ru-RU" sz="2800" dirty="0" err="1"/>
              <a:t>Вельтман</a:t>
            </a:r>
            <a:r>
              <a:rPr lang="ru-RU" sz="2800" dirty="0"/>
              <a:t>. </a:t>
            </a:r>
            <a:r>
              <a:rPr lang="ru-RU" sz="2800" dirty="0" err="1"/>
              <a:t>Эротида</a:t>
            </a:r>
            <a:r>
              <a:rPr lang="ru-RU" sz="2800" dirty="0"/>
              <a:t> (1835</a:t>
            </a:r>
            <a:r>
              <a:rPr lang="ru-RU" sz="2800" dirty="0" smtClean="0"/>
              <a:t>)]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+ 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шутки и комплементы</a:t>
            </a:r>
            <a:endParaRPr lang="en-US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sz="2800" dirty="0" smtClean="0"/>
              <a:t>  Rus.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тебя</a:t>
            </a:r>
            <a:r>
              <a:rPr lang="ru-RU" sz="2800" i="1" dirty="0" smtClean="0"/>
              <a:t>! </a:t>
            </a:r>
            <a:r>
              <a:rPr lang="en-US" sz="2800" i="1" dirty="0" smtClean="0"/>
              <a:t> </a:t>
            </a:r>
            <a:r>
              <a:rPr lang="en-US" sz="2800" dirty="0" smtClean="0"/>
              <a:t>Engl. Oh! you!</a:t>
            </a:r>
            <a:endParaRPr lang="ru-RU" sz="2800" dirty="0"/>
          </a:p>
          <a:p>
            <a:pPr lvl="0"/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1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(8)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Постой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Важная часть исходной семантики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постой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--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ограниченность,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поэтому соответствующее действие прерывается на время;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время используется говорящим для того, чтобы каким-то образом оптимизировать ход событий. 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видим,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постой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его близкие синонимы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погоди, подожди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соотносятся с довольно своеобразный классом ситуаций, не похожих на другие в том же ряду.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7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Особые случаи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352928" cy="5472608"/>
          </a:xfrm>
        </p:spPr>
        <p:txBody>
          <a:bodyPr>
            <a:normAutofit/>
          </a:bodyPr>
          <a:lstStyle/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ДВИЖЕНИЕ</a:t>
            </a:r>
            <a:endParaRPr lang="en-US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</a:t>
            </a: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перестань идти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* stop going --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cf. ! s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top talking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); 3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способа остановить движение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(в русском)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7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стой</a:t>
            </a:r>
            <a:endParaRPr lang="en-US" sz="27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Стой</a:t>
            </a: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, кто идет?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 ‘Stop! Who goes there?</a:t>
            </a:r>
          </a:p>
          <a:p>
            <a:pPr marL="0" indent="0">
              <a:buNone/>
            </a:pPr>
            <a:r>
              <a:rPr lang="en-US" sz="27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</a:t>
            </a: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овись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7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7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7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(3)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</a:t>
            </a:r>
            <a:r>
              <a:rPr lang="en-US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</a:t>
            </a:r>
            <a:endParaRPr lang="ru-RU" sz="27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СОН</a:t>
            </a:r>
            <a:endParaRPr lang="en-US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* </a:t>
            </a:r>
            <a:r>
              <a:rPr lang="ru-RU" sz="2700" i="1" dirty="0">
                <a:latin typeface="Arial" pitchFamily="34" charset="0"/>
                <a:cs typeface="Arial" pitchFamily="34" charset="0"/>
              </a:rPr>
              <a:t>перестань </a:t>
            </a: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спать 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stop sleeping</a:t>
            </a:r>
            <a:endParaRPr lang="en-US" sz="2700" i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Rus.: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проснись</a:t>
            </a:r>
            <a:r>
              <a:rPr lang="ru-RU" sz="27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вставай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Engl.: 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wake up, get up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(idiomatic phrases)</a:t>
            </a:r>
            <a:r>
              <a:rPr lang="en-US" sz="2500" dirty="0"/>
              <a:t>	</a:t>
            </a:r>
            <a:endParaRPr lang="ru-RU" sz="2500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7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60840" cy="1512168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Зачем нам такая сложная система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776864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en-US" dirty="0" smtClean="0"/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Почему нам (ни в одном языке) не хватает императива с отрицанием (кажется, что применимо к любой ситуации):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+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Не ешь</a:t>
            </a:r>
          </a:p>
          <a:p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Не режь</a:t>
            </a:r>
          </a:p>
          <a:p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Не трогай</a:t>
            </a:r>
          </a:p>
          <a:p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Не спи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….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?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Зачем?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920880" cy="53732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Обычная повелительная форма совсем не обязательно соотносится с актуальной, текущей, определенной ситуацией. </a:t>
            </a:r>
          </a:p>
          <a:p>
            <a:pPr>
              <a:lnSpc>
                <a:spcPct val="120000"/>
              </a:lnSpc>
            </a:pPr>
            <a:r>
              <a:rPr lang="ru-RU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пей из копытца,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козленочком станешь!</a:t>
            </a:r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‘[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в любом случае, в котором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тебе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представится такая возможность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–в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произвольный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момент такой возможностью сознательно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пренебреги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Похоже на противопоставления, которые в существительных передаются артиклями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table – the table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правилах и ошибках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800" dirty="0" smtClean="0"/>
              <a:t>Почему нет примеров ошибок?</a:t>
            </a:r>
          </a:p>
          <a:p>
            <a:pPr marL="114300" indent="0">
              <a:buNone/>
            </a:pPr>
            <a:r>
              <a:rPr lang="ru-RU" sz="2800" dirty="0" smtClean="0"/>
              <a:t>Потому что ошибка  считается</a:t>
            </a:r>
          </a:p>
          <a:p>
            <a:pPr marL="114300" indent="0">
              <a:buNone/>
            </a:pPr>
            <a:endParaRPr lang="ru-RU" sz="2800" dirty="0"/>
          </a:p>
          <a:p>
            <a:r>
              <a:rPr lang="ru-RU" sz="2800" dirty="0" smtClean="0"/>
              <a:t>Ненамеренной, неосознанной</a:t>
            </a:r>
          </a:p>
          <a:p>
            <a:r>
              <a:rPr lang="ru-RU" sz="2800" dirty="0" smtClean="0"/>
              <a:t>Однократной</a:t>
            </a:r>
          </a:p>
          <a:p>
            <a:r>
              <a:rPr lang="ru-RU" sz="2800" dirty="0" smtClean="0"/>
              <a:t>Случайной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sz="2800" dirty="0" smtClean="0"/>
              <a:t>А это  -- не так.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0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самом деле все ч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уть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сложнее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прекрати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разговаривать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ориентация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 идущий процесс, который должен быть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прерван</a:t>
            </a:r>
          </a:p>
          <a:p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разговаривай 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ориентация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будущее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же на будущее?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2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632847" cy="595194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488832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овелительное наклонение – форма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манипуляции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адресатом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ольше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нацелена на будущее, чем на прошлое, в котором уже ничего нельзя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изменить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обычной отрицательной повелительной формы не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важно, идет ли это действие сейчас –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чтобы в будущем оно уже не осуществлялось. 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8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632847" cy="6672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ПОЭТОМУ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208912" cy="511256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тандартная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отрицательная повелительная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близка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начинательному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значению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чем 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значению оператора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«стоп-крана»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ходи туда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начинай / не пытайся идти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(= ‘не засыпай’);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формула используется тогда, когда человека будят, он слегка просыпается, но еще не пришел в себя и может заснуть снова.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это еще не все…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Современная постановка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проблемы: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Корпуса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ошибок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Learner corpora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620000" cy="448396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 smtClean="0"/>
              <a:t>Чтобы решить задачи, о которых мечтал еще Фрей,  нужны корпуса ошибок = </a:t>
            </a:r>
            <a:r>
              <a:rPr lang="en-US" sz="2800" dirty="0" smtClean="0"/>
              <a:t>Learner Corpora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для всех типов нестандартных говорящих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Русский как иностранный, </a:t>
            </a: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Региональные и диалектные варианты, </a:t>
            </a: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Речь и тексты детей и подростков, </a:t>
            </a: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«академическое письмо» </a:t>
            </a:r>
            <a:r>
              <a:rPr lang="ru-RU" sz="2800" dirty="0"/>
              <a:t>и др.</a:t>
            </a:r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web-corpora.net/RussianLearnerCorpus/search</a:t>
            </a:r>
            <a:r>
              <a:rPr lang="ru-RU" sz="2800" dirty="0" smtClean="0"/>
              <a:t> --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65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Анри Фрей (1899-1980)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/>
              <a:t>Грамматика ошибок» (</a:t>
            </a:r>
            <a:r>
              <a:rPr lang="ru-RU" sz="2800" dirty="0" smtClean="0"/>
              <a:t>1929)</a:t>
            </a:r>
          </a:p>
          <a:p>
            <a:r>
              <a:rPr lang="ru-RU" sz="2800" dirty="0" smtClean="0"/>
              <a:t>Материал </a:t>
            </a:r>
            <a:r>
              <a:rPr lang="ru-RU" sz="2800" dirty="0"/>
              <a:t>для этой работы </a:t>
            </a:r>
            <a:r>
              <a:rPr lang="ru-RU" sz="2800" dirty="0" smtClean="0"/>
              <a:t> --  </a:t>
            </a:r>
            <a:r>
              <a:rPr lang="ru-RU" sz="2800" dirty="0"/>
              <a:t>письма французских солдат из </a:t>
            </a:r>
            <a:r>
              <a:rPr lang="ru-RU" sz="2800" dirty="0" smtClean="0"/>
              <a:t>плена  (черты </a:t>
            </a:r>
            <a:r>
              <a:rPr lang="ru-RU" sz="2800" dirty="0"/>
              <a:t>французского просторечия начала XX </a:t>
            </a:r>
            <a:r>
              <a:rPr lang="ru-RU" sz="2800" dirty="0" smtClean="0"/>
              <a:t>века).</a:t>
            </a:r>
          </a:p>
          <a:p>
            <a:endParaRPr lang="ru-RU" sz="2800" dirty="0"/>
          </a:p>
          <a:p>
            <a:r>
              <a:rPr lang="ru-RU" sz="2800" dirty="0" smtClean="0"/>
              <a:t>Язык – это система, и языковые ошибки – тоже.</a:t>
            </a:r>
          </a:p>
          <a:p>
            <a:r>
              <a:rPr lang="ru-RU" sz="2800" dirty="0" smtClean="0"/>
              <a:t>Ошибаясь, человек неосознанно стремится не к разрушению, а к </a:t>
            </a:r>
            <a:r>
              <a:rPr lang="ru-RU" sz="2800" dirty="0" smtClean="0"/>
              <a:t>сохранению, </a:t>
            </a:r>
            <a:r>
              <a:rPr lang="ru-RU" sz="2800" dirty="0" smtClean="0"/>
              <a:t>укреплению </a:t>
            </a:r>
            <a:r>
              <a:rPr lang="ru-RU" sz="2800" dirty="0" smtClean="0"/>
              <a:t>и воспроизводству системности </a:t>
            </a:r>
            <a:r>
              <a:rPr lang="ru-RU" sz="2800" dirty="0" smtClean="0"/>
              <a:t>в языке.</a:t>
            </a:r>
            <a:endParaRPr lang="ru-RU" sz="28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36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Детская речь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i="1" dirty="0" err="1" smtClean="0"/>
              <a:t>Четырехноговый</a:t>
            </a:r>
            <a:r>
              <a:rPr lang="ru-RU" sz="2800" i="1" dirty="0" smtClean="0"/>
              <a:t> </a:t>
            </a:r>
            <a:r>
              <a:rPr lang="ru-RU" sz="2800" dirty="0" smtClean="0"/>
              <a:t> (слон)</a:t>
            </a:r>
          </a:p>
          <a:p>
            <a:pPr marL="114300" indent="0">
              <a:buNone/>
            </a:pPr>
            <a:endParaRPr lang="ru-RU" sz="2800" dirty="0"/>
          </a:p>
          <a:p>
            <a:pPr marL="114300" indent="0">
              <a:buNone/>
            </a:pPr>
            <a:r>
              <a:rPr lang="ru-RU" sz="2800" dirty="0" smtClean="0"/>
              <a:t>-- </a:t>
            </a:r>
            <a:r>
              <a:rPr lang="ru-RU" sz="2800" i="1" dirty="0" smtClean="0"/>
              <a:t>вишневый, садовый, медовый, еловый</a:t>
            </a:r>
            <a:r>
              <a:rPr lang="ru-RU" sz="2800" dirty="0" smtClean="0"/>
              <a:t>…</a:t>
            </a:r>
          </a:p>
          <a:p>
            <a:pPr marL="114300" indent="0">
              <a:buNone/>
            </a:pPr>
            <a:r>
              <a:rPr lang="ru-RU" sz="2800" dirty="0" smtClean="0"/>
              <a:t>-- </a:t>
            </a:r>
            <a:r>
              <a:rPr lang="ru-RU" sz="2800" i="1" dirty="0" err="1" smtClean="0"/>
              <a:t>четырехголовый</a:t>
            </a:r>
            <a:r>
              <a:rPr lang="ru-RU" sz="2800" dirty="0" smtClean="0"/>
              <a:t> Змей-Горыныч</a:t>
            </a:r>
          </a:p>
          <a:p>
            <a:pPr marL="114300" indent="0">
              <a:buNone/>
            </a:pPr>
            <a:endParaRPr lang="ru-RU" sz="2800" dirty="0"/>
          </a:p>
          <a:p>
            <a:pPr marL="114300" indent="0">
              <a:buNone/>
            </a:pPr>
            <a:r>
              <a:rPr lang="ru-RU" sz="2800" dirty="0" smtClean="0"/>
              <a:t>Аналогия: расширение и обобщение действия имеющихся правил </a:t>
            </a:r>
            <a:r>
              <a:rPr lang="ru-RU" sz="2800" dirty="0" smtClean="0"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endParaRPr lang="ru-RU" sz="2800" dirty="0">
              <a:sym typeface="Wingdings" panose="05000000000000000000" pitchFamily="2" charset="2"/>
            </a:endParaRPr>
          </a:p>
          <a:p>
            <a:pPr marL="11430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Укрепление системности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9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Интернет-тексты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Лексема</a:t>
            </a:r>
            <a:r>
              <a:rPr lang="ru-RU" sz="2800" i="1" dirty="0" smtClean="0"/>
              <a:t> ПРИЧИНА: </a:t>
            </a:r>
            <a:r>
              <a:rPr lang="ru-RU" sz="2800" dirty="0" smtClean="0"/>
              <a:t>согласно правилам русского языка, как и большинство абстрактной лексики, управляет родительным падежом  </a:t>
            </a:r>
          </a:p>
          <a:p>
            <a:endParaRPr lang="ru-RU" sz="2800" i="1" dirty="0"/>
          </a:p>
          <a:p>
            <a:r>
              <a:rPr lang="ru-RU" sz="2800" i="1" dirty="0" smtClean="0"/>
              <a:t>Причина –  чего? – болезни,  разрушения, возникновения… </a:t>
            </a:r>
          </a:p>
          <a:p>
            <a:endParaRPr lang="ru-RU" sz="2800" dirty="0" smtClean="0"/>
          </a:p>
          <a:p>
            <a:pPr marL="114300" indent="0">
              <a:buNone/>
            </a:pPr>
            <a:r>
              <a:rPr lang="ru-RU" sz="2800" i="1" dirty="0" smtClean="0"/>
              <a:t>Гроза </a:t>
            </a:r>
            <a:r>
              <a:rPr lang="ru-RU" sz="2800" i="1" dirty="0"/>
              <a:t>стала </a:t>
            </a:r>
            <a:r>
              <a:rPr lang="ru-RU" sz="2800" b="1" i="1" dirty="0"/>
              <a:t>причиной возникновения</a:t>
            </a:r>
            <a:r>
              <a:rPr lang="ru-RU" sz="2800" i="1" dirty="0"/>
              <a:t> лесного пожара в Приморье.</a:t>
            </a:r>
            <a:endParaRPr lang="ru-RU" sz="2800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489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Интернет: дательный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  <a:r>
              <a:rPr lang="ru-RU" sz="2800" i="1" dirty="0"/>
              <a:t>заикание может послужить </a:t>
            </a:r>
            <a:r>
              <a:rPr lang="ru-RU" sz="2800" b="1" i="1" dirty="0"/>
              <a:t>причиной возникновению</a:t>
            </a:r>
            <a:r>
              <a:rPr lang="ru-RU" sz="2800" i="1" dirty="0"/>
              <a:t> дополнительных нежелательных </a:t>
            </a:r>
            <a:r>
              <a:rPr lang="ru-RU" sz="2800" i="1" dirty="0" smtClean="0"/>
              <a:t>проблем в </a:t>
            </a:r>
            <a:r>
              <a:rPr lang="ru-RU" sz="2800" i="1" dirty="0"/>
              <a:t>школе</a:t>
            </a:r>
            <a:r>
              <a:rPr lang="ru-RU" sz="2800" i="1" dirty="0" smtClean="0"/>
              <a:t>.</a:t>
            </a:r>
          </a:p>
          <a:p>
            <a:pPr marL="114300" indent="0">
              <a:buNone/>
            </a:pPr>
            <a:endParaRPr lang="ru-RU" sz="2800" i="1" dirty="0" smtClean="0"/>
          </a:p>
          <a:p>
            <a:r>
              <a:rPr lang="ru-RU" sz="2800" i="1" dirty="0"/>
              <a:t>Эти симптомы так же зависят от степени заболевания и от того, что послужило </a:t>
            </a:r>
            <a:r>
              <a:rPr lang="ru-RU" sz="2800" b="1" i="1" dirty="0"/>
              <a:t>причиной возникновению</a:t>
            </a:r>
            <a:r>
              <a:rPr lang="ru-RU" sz="2800" i="1" dirty="0"/>
              <a:t> гипотиреоза</a:t>
            </a:r>
            <a:r>
              <a:rPr lang="ru-RU" i="1" dirty="0" smtClean="0"/>
              <a:t>.</a:t>
            </a:r>
          </a:p>
          <a:p>
            <a:endParaRPr lang="ru-RU" i="1" dirty="0"/>
          </a:p>
          <a:p>
            <a:r>
              <a:rPr lang="ru-RU" sz="2800" i="1" dirty="0"/>
              <a:t>Именно фактор повышенной влажности является </a:t>
            </a:r>
            <a:r>
              <a:rPr lang="ru-RU" sz="2800" i="1" dirty="0" smtClean="0"/>
              <a:t>основной </a:t>
            </a:r>
            <a:r>
              <a:rPr lang="ru-RU" sz="2800" b="1" i="1" dirty="0" smtClean="0"/>
              <a:t>причиной </a:t>
            </a:r>
            <a:r>
              <a:rPr lang="ru-RU" sz="2800" b="1" i="1" dirty="0"/>
              <a:t>возникновению</a:t>
            </a:r>
            <a:r>
              <a:rPr lang="ru-RU" sz="2800" i="1" dirty="0"/>
              <a:t> спор грибка, который называют плесенью.</a:t>
            </a:r>
          </a:p>
        </p:txBody>
      </p:sp>
    </p:spTree>
    <p:extLst>
      <p:ext uri="{BB962C8B-B14F-4D97-AF65-F5344CB8AC3E}">
        <p14:creationId xmlns:p14="http://schemas.microsoft.com/office/powerpoint/2010/main" val="15883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Интернет-ошибки? «Плавающая» система?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>
            <a:normAutofit fontScale="92500"/>
          </a:bodyPr>
          <a:lstStyle/>
          <a:p>
            <a:r>
              <a:rPr lang="ru-RU" sz="2800" i="1" dirty="0"/>
              <a:t>Сие обстоятельное сказание </a:t>
            </a:r>
            <a:r>
              <a:rPr lang="ru-RU" sz="2800" b="1" i="1" dirty="0"/>
              <a:t>причины</a:t>
            </a:r>
            <a:r>
              <a:rPr lang="ru-RU" sz="2800" i="1" dirty="0"/>
              <a:t> </a:t>
            </a:r>
            <a:r>
              <a:rPr lang="ru-RU" sz="2800" b="1" i="1" dirty="0"/>
              <a:t>крещению</a:t>
            </a:r>
            <a:r>
              <a:rPr lang="ru-RU" sz="2800" i="1" dirty="0"/>
              <a:t> </a:t>
            </a:r>
            <a:r>
              <a:rPr lang="ru-RU" sz="2800" b="1" i="1" dirty="0"/>
              <a:t>Ольги</a:t>
            </a:r>
            <a:r>
              <a:rPr lang="ru-RU" sz="2800" i="1" dirty="0"/>
              <a:t> во всех манускриптах не </a:t>
            </a:r>
            <a:r>
              <a:rPr lang="ru-RU" sz="2800" i="1" dirty="0" smtClean="0"/>
              <a:t>изъяснено </a:t>
            </a:r>
            <a:r>
              <a:rPr lang="ru-RU" sz="2800" dirty="0" smtClean="0"/>
              <a:t>…</a:t>
            </a:r>
            <a:r>
              <a:rPr lang="ru-RU" sz="2800" dirty="0"/>
              <a:t> [</a:t>
            </a:r>
            <a:r>
              <a:rPr lang="ru-RU" sz="2800" dirty="0" err="1"/>
              <a:t>В.Н.Татищев</a:t>
            </a:r>
            <a:r>
              <a:rPr lang="ru-RU" sz="2800" dirty="0"/>
              <a:t>. История российская в семи томах. Том второй (1750</a:t>
            </a:r>
            <a:r>
              <a:rPr lang="ru-RU" sz="2800" dirty="0" smtClean="0"/>
              <a:t>)]</a:t>
            </a:r>
          </a:p>
          <a:p>
            <a:r>
              <a:rPr lang="ru-RU" sz="2800" dirty="0"/>
              <a:t>―</a:t>
            </a:r>
            <a:r>
              <a:rPr lang="ru-RU" sz="2800" i="1" dirty="0"/>
              <a:t> Пожалуй, скажи нам, ― говорили они ему, ― что </a:t>
            </a:r>
            <a:r>
              <a:rPr lang="ru-RU" sz="2800" b="1" i="1" dirty="0"/>
              <a:t>причиною</a:t>
            </a:r>
            <a:r>
              <a:rPr lang="ru-RU" sz="2800" i="1" dirty="0"/>
              <a:t> </a:t>
            </a:r>
            <a:r>
              <a:rPr lang="ru-RU" sz="2800" b="1" i="1" dirty="0"/>
              <a:t>приливу</a:t>
            </a:r>
            <a:r>
              <a:rPr lang="ru-RU" sz="2800" i="1" dirty="0"/>
              <a:t> и отливу сей воды?</a:t>
            </a:r>
            <a:r>
              <a:rPr lang="ru-RU" sz="2800" dirty="0"/>
              <a:t> [Д. И. Фонвизин. Утки и тюлень (1788</a:t>
            </a:r>
            <a:r>
              <a:rPr lang="ru-RU" sz="2800" dirty="0" smtClean="0"/>
              <a:t>)]</a:t>
            </a:r>
          </a:p>
          <a:p>
            <a:r>
              <a:rPr lang="ru-RU" sz="2800" dirty="0"/>
              <a:t> </a:t>
            </a:r>
            <a:r>
              <a:rPr lang="en-US" sz="2800" dirty="0" smtClean="0"/>
              <a:t>&lt;…&gt;</a:t>
            </a:r>
            <a:r>
              <a:rPr lang="ru-RU" sz="2800" dirty="0"/>
              <a:t> </a:t>
            </a:r>
            <a:r>
              <a:rPr lang="ru-RU" sz="2800" i="1" dirty="0"/>
              <a:t>имел публичную аудиенцию </a:t>
            </a:r>
            <a:r>
              <a:rPr lang="ru-RU" sz="2800" i="1" dirty="0" err="1"/>
              <a:t>Витфорт</a:t>
            </a:r>
            <a:r>
              <a:rPr lang="ru-RU" sz="2800" i="1" dirty="0"/>
              <a:t>, </a:t>
            </a:r>
            <a:r>
              <a:rPr lang="ru-RU" sz="2800" i="1" dirty="0" smtClean="0"/>
              <a:t>чрез-</a:t>
            </a:r>
            <a:r>
              <a:rPr lang="ru-RU" sz="2800" i="1" dirty="0" err="1" smtClean="0"/>
              <a:t>вычайный</a:t>
            </a:r>
            <a:r>
              <a:rPr lang="ru-RU" sz="2800" i="1" dirty="0"/>
              <a:t> английский посланник. Вот что было </a:t>
            </a:r>
            <a:r>
              <a:rPr lang="ru-RU" sz="2800" i="1" dirty="0" smtClean="0"/>
              <a:t>  </a:t>
            </a:r>
            <a:r>
              <a:rPr lang="ru-RU" sz="2800" b="1" i="1" dirty="0" smtClean="0"/>
              <a:t>причиною</a:t>
            </a:r>
            <a:r>
              <a:rPr lang="ru-RU" sz="2800" i="1" dirty="0"/>
              <a:t> </a:t>
            </a:r>
            <a:r>
              <a:rPr lang="ru-RU" sz="2800" b="1" i="1" dirty="0" smtClean="0"/>
              <a:t>посольству</a:t>
            </a:r>
            <a:r>
              <a:rPr lang="en-US" sz="2800" dirty="0"/>
              <a:t> </a:t>
            </a:r>
            <a:r>
              <a:rPr lang="ru-RU" sz="2800" dirty="0" smtClean="0"/>
              <a:t>…</a:t>
            </a:r>
            <a:r>
              <a:rPr lang="ru-RU" sz="2800" dirty="0"/>
              <a:t> [А. С. Пушкин. История Петра: Подготовительные тексты (1835-1836)]</a:t>
            </a:r>
          </a:p>
        </p:txBody>
      </p:sp>
    </p:spTree>
    <p:extLst>
      <p:ext uri="{BB962C8B-B14F-4D97-AF65-F5344CB8AC3E}">
        <p14:creationId xmlns:p14="http://schemas.microsoft.com/office/powerpoint/2010/main" val="10970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7992888" cy="4800600"/>
          </a:xfrm>
        </p:spPr>
        <p:txBody>
          <a:bodyPr/>
          <a:lstStyle/>
          <a:p>
            <a:r>
              <a:rPr lang="ru-RU" sz="2400" dirty="0"/>
              <a:t>… ВТБ имеет гораздо меньшую системную значимость </a:t>
            </a:r>
            <a:r>
              <a:rPr lang="ru-RU" sz="2400" b="1" dirty="0"/>
              <a:t>нежели</a:t>
            </a:r>
            <a:r>
              <a:rPr lang="ru-RU" sz="2400" dirty="0"/>
              <a:t> </a:t>
            </a:r>
            <a:r>
              <a:rPr lang="ru-RU" sz="2400" b="1" dirty="0"/>
              <a:t>чем</a:t>
            </a:r>
            <a:r>
              <a:rPr lang="ru-RU" sz="2400" dirty="0"/>
              <a:t>, например, Сбербанк</a:t>
            </a:r>
            <a:r>
              <a:rPr lang="ru-RU" sz="2400" dirty="0" smtClean="0"/>
              <a:t>...</a:t>
            </a:r>
          </a:p>
          <a:p>
            <a:endParaRPr lang="ru-RU" sz="2400" dirty="0"/>
          </a:p>
          <a:p>
            <a:r>
              <a:rPr lang="ru-RU" sz="2400" dirty="0"/>
              <a:t>Как мне показалось, сериал смотрится несколько </a:t>
            </a:r>
            <a:r>
              <a:rPr lang="ru-RU" sz="2400" dirty="0" smtClean="0"/>
              <a:t>легче, </a:t>
            </a:r>
            <a:r>
              <a:rPr lang="ru-RU" sz="2400" b="1" dirty="0" smtClean="0"/>
              <a:t>нежели</a:t>
            </a:r>
            <a:r>
              <a:rPr lang="ru-RU" sz="2400" dirty="0"/>
              <a:t> </a:t>
            </a:r>
            <a:r>
              <a:rPr lang="ru-RU" sz="2400" b="1" dirty="0"/>
              <a:t>чем</a:t>
            </a:r>
            <a:r>
              <a:rPr lang="ru-RU" sz="2400" dirty="0"/>
              <a:t> фильм. </a:t>
            </a:r>
            <a:r>
              <a:rPr lang="ru-RU" sz="2400" dirty="0" smtClean="0"/>
              <a:t>[Рецензии </a:t>
            </a:r>
            <a:r>
              <a:rPr lang="ru-RU" sz="2400" dirty="0"/>
              <a:t>на фильм «Класс. Жизнь после» (2011)]</a:t>
            </a:r>
          </a:p>
          <a:p>
            <a:endParaRPr lang="ru-RU" dirty="0" smtClean="0"/>
          </a:p>
          <a:p>
            <a:r>
              <a:rPr lang="ru-RU" dirty="0"/>
              <a:t>Пан </a:t>
            </a:r>
            <a:r>
              <a:rPr lang="ru-RU" dirty="0" err="1"/>
              <a:t>Истукарий</a:t>
            </a:r>
            <a:r>
              <a:rPr lang="ru-RU" dirty="0"/>
              <a:t> взял с меня втрое дороже, </a:t>
            </a:r>
            <a:r>
              <a:rPr lang="ru-RU" b="1" dirty="0"/>
              <a:t>нежели</a:t>
            </a:r>
            <a:r>
              <a:rPr lang="ru-RU" dirty="0"/>
              <a:t> </a:t>
            </a:r>
            <a:r>
              <a:rPr lang="ru-RU" b="1" dirty="0"/>
              <a:t>чем</a:t>
            </a:r>
            <a:r>
              <a:rPr lang="ru-RU" dirty="0"/>
              <a:t> она </a:t>
            </a:r>
            <a:r>
              <a:rPr lang="ru-RU" dirty="0" smtClean="0"/>
              <a:t> </a:t>
            </a:r>
          </a:p>
          <a:p>
            <a:pPr marL="114300" indent="0">
              <a:buNone/>
            </a:pPr>
            <a:r>
              <a:rPr lang="ru-RU" dirty="0" smtClean="0"/>
              <a:t>стоила</a:t>
            </a:r>
            <a:r>
              <a:rPr lang="ru-RU" dirty="0"/>
              <a:t> бы в самое дорогое время. [В. Т. Нарежный. Бурсак (1822)]</a:t>
            </a:r>
          </a:p>
        </p:txBody>
      </p:sp>
    </p:spTree>
    <p:extLst>
      <p:ext uri="{BB962C8B-B14F-4D97-AF65-F5344CB8AC3E}">
        <p14:creationId xmlns:p14="http://schemas.microsoft.com/office/powerpoint/2010/main" val="29451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14977</TotalTime>
  <Words>1482</Words>
  <Application>Microsoft Office PowerPoint</Application>
  <PresentationFormat>Экран (4:3)</PresentationFormat>
  <Paragraphs>290</Paragraphs>
  <Slides>34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Соседство</vt:lpstr>
      <vt:lpstr>Лингвистика ошибок</vt:lpstr>
      <vt:lpstr>О правилах и ошибках</vt:lpstr>
      <vt:lpstr>О правилах и ошибках</vt:lpstr>
      <vt:lpstr>Анри Фрей (1899-1980)</vt:lpstr>
      <vt:lpstr>Детская речь</vt:lpstr>
      <vt:lpstr>Интернет-тексты</vt:lpstr>
      <vt:lpstr>Интернет: дательный</vt:lpstr>
      <vt:lpstr>Интернет-ошибки? «Плавающая» система?</vt:lpstr>
      <vt:lpstr>Презентация PowerPoint</vt:lpstr>
      <vt:lpstr>Ошибки как лингвистический инструмент</vt:lpstr>
      <vt:lpstr>Ключ к поиску правил</vt:lpstr>
      <vt:lpstr>Например, про паровоз</vt:lpstr>
      <vt:lpstr>Постой, паровоз</vt:lpstr>
      <vt:lpstr>Чтобы значение было пространственным</vt:lpstr>
      <vt:lpstr>Изолированные употребления: по умолчанию </vt:lpstr>
      <vt:lpstr>Презентация PowerPoint</vt:lpstr>
      <vt:lpstr>NB! не обычный императив </vt:lpstr>
      <vt:lpstr>Постой как оператор: «стоп-кран» </vt:lpstr>
      <vt:lpstr>NB!</vt:lpstr>
      <vt:lpstr>(1) Неприятные действия </vt:lpstr>
      <vt:lpstr>(2) Избыточная деятельность</vt:lpstr>
      <vt:lpstr> (3) Избыточное количество объектов или вещества </vt:lpstr>
      <vt:lpstr> (4) Сомнения, ожидания</vt:lpstr>
      <vt:lpstr>(5) Вопросы и советы </vt:lpstr>
      <vt:lpstr>(6) Утешения</vt:lpstr>
      <vt:lpstr> (8) Постой</vt:lpstr>
      <vt:lpstr>Особые случаи</vt:lpstr>
      <vt:lpstr>Зачем нам такая сложная система?</vt:lpstr>
      <vt:lpstr>Зачем?</vt:lpstr>
      <vt:lpstr>На самом деле все чуть сложнее</vt:lpstr>
      <vt:lpstr>Потому что</vt:lpstr>
      <vt:lpstr>ПОЭТОМУ</vt:lpstr>
      <vt:lpstr>И это еще не все…</vt:lpstr>
      <vt:lpstr>Современная постановка проблемы:  Корпуса ошибок: Learner corpora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Prohibitive: semantics and typology</dc:title>
  <dc:creator>KATIA</dc:creator>
  <cp:lastModifiedBy>asus</cp:lastModifiedBy>
  <cp:revision>391</cp:revision>
  <dcterms:created xsi:type="dcterms:W3CDTF">2013-07-16T12:53:54Z</dcterms:created>
  <dcterms:modified xsi:type="dcterms:W3CDTF">2014-07-11T06:46:15Z</dcterms:modified>
</cp:coreProperties>
</file>