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8" r:id="rId4"/>
    <p:sldId id="267" r:id="rId5"/>
    <p:sldId id="270" r:id="rId6"/>
    <p:sldId id="282" r:id="rId7"/>
    <p:sldId id="283" r:id="rId8"/>
    <p:sldId id="274" r:id="rId9"/>
    <p:sldId id="275" r:id="rId10"/>
    <p:sldId id="281" r:id="rId11"/>
    <p:sldId id="276" r:id="rId12"/>
    <p:sldId id="277" r:id="rId13"/>
    <p:sldId id="278" r:id="rId14"/>
    <p:sldId id="28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D14D6-374E-4543-8011-44F6BE6FFCEF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B427B-6D26-42FA-89F2-55AA39897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B427B-6D26-42FA-89F2-55AA39897E3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B427B-6D26-42FA-89F2-55AA39897E3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816AED-3868-426B-803D-3B118BA08C80}" type="slidenum">
              <a:rPr lang="ru-RU"/>
              <a:pPr/>
              <a:t>11</a:t>
            </a:fld>
            <a:endParaRPr lang="ru-R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6E67C0-04C1-4B24-A705-DEC5FF4B7D92}" type="slidenum">
              <a:rPr lang="ru-RU"/>
              <a:pPr/>
              <a:t>12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151F0-C904-45B4-84EB-509E9D025CEC}" type="slidenum">
              <a:rPr lang="ru-RU"/>
              <a:pPr/>
              <a:t>13</a:t>
            </a:fld>
            <a:endParaRPr lang="ru-RU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8D7AD-689B-47BE-A825-F8FE3E26B12B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B427B-6D26-42FA-89F2-55AA39897E3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B427B-6D26-42FA-89F2-55AA39897E3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B427B-6D26-42FA-89F2-55AA39897E3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B427B-6D26-42FA-89F2-55AA39897E3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B427B-6D26-42FA-89F2-55AA39897E3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DFFC9E-B1D2-4791-8A61-F4B73CFC1D4B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B427B-6D26-42FA-89F2-55AA39897E3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B427B-6D26-42FA-89F2-55AA39897E3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E57A-A4D7-4317-BF64-892ED4AFF04A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67A5-F600-495C-A0A1-3FD2BFDD4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E57A-A4D7-4317-BF64-892ED4AFF04A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67A5-F600-495C-A0A1-3FD2BFDD4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E57A-A4D7-4317-BF64-892ED4AFF04A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67A5-F600-495C-A0A1-3FD2BFDD4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8BBFD6F-53A7-4246-A18B-74F5B09014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E57A-A4D7-4317-BF64-892ED4AFF04A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67A5-F600-495C-A0A1-3FD2BFDD4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E57A-A4D7-4317-BF64-892ED4AFF04A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67A5-F600-495C-A0A1-3FD2BFDD4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E57A-A4D7-4317-BF64-892ED4AFF04A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67A5-F600-495C-A0A1-3FD2BFDD4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E57A-A4D7-4317-BF64-892ED4AFF04A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67A5-F600-495C-A0A1-3FD2BFDD4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E57A-A4D7-4317-BF64-892ED4AFF04A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67A5-F600-495C-A0A1-3FD2BFDD4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E57A-A4D7-4317-BF64-892ED4AFF04A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67A5-F600-495C-A0A1-3FD2BFDD4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E57A-A4D7-4317-BF64-892ED4AFF04A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67A5-F600-495C-A0A1-3FD2BFDD4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E57A-A4D7-4317-BF64-892ED4AFF04A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67A5-F600-495C-A0A1-3FD2BFDD4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EE57A-A4D7-4317-BF64-892ED4AFF04A}" type="datetimeFigureOut">
              <a:rPr lang="ru-RU" smtClean="0"/>
              <a:pPr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867A5-F600-495C-A0A1-3FD2BFDD4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Vfspiridonov@yandex.r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534400" cy="1828800"/>
          </a:xfrm>
        </p:spPr>
        <p:txBody>
          <a:bodyPr>
            <a:noAutofit/>
          </a:bodyPr>
          <a:lstStyle/>
          <a:p>
            <a:r>
              <a:rPr lang="ru-RU" sz="4800" i="1" dirty="0" smtClean="0"/>
              <a:t>Что нового узнали когнитивные психологи за последние 40 лет?</a:t>
            </a:r>
            <a:endParaRPr lang="ru-RU" sz="4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10400" cy="1752600"/>
          </a:xfrm>
        </p:spPr>
        <p:txBody>
          <a:bodyPr/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Спиридонов В.Ф.</a:t>
            </a:r>
          </a:p>
          <a:p>
            <a:pPr algn="r"/>
            <a:r>
              <a:rPr lang="ru-RU" dirty="0" smtClean="0"/>
              <a:t>(РАНХиГС)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Ситуативные влияния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Мейер, </a:t>
            </a:r>
            <a:r>
              <a:rPr lang="ru-RU" dirty="0" err="1" smtClean="0"/>
              <a:t>Шваневельдт</a:t>
            </a:r>
            <a:r>
              <a:rPr lang="ru-RU" dirty="0" smtClean="0"/>
              <a:t>, 1971 – семантический прайминг </a:t>
            </a:r>
            <a:r>
              <a:rPr lang="en-US" dirty="0" smtClean="0"/>
              <a:t>(</a:t>
            </a:r>
            <a:r>
              <a:rPr lang="ru-RU" dirty="0" smtClean="0"/>
              <a:t>слова близкие по смыслу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Зайонц</a:t>
            </a:r>
            <a:r>
              <a:rPr lang="ru-RU" dirty="0" smtClean="0"/>
              <a:t>, </a:t>
            </a:r>
            <a:r>
              <a:rPr lang="ru-RU" dirty="0" err="1" smtClean="0"/>
              <a:t>Пьетромонако</a:t>
            </a:r>
            <a:r>
              <a:rPr lang="ru-RU" dirty="0" smtClean="0"/>
              <a:t> и </a:t>
            </a:r>
            <a:r>
              <a:rPr lang="ru-RU" dirty="0" err="1" smtClean="0"/>
              <a:t>Барг</a:t>
            </a:r>
            <a:r>
              <a:rPr lang="ru-RU" dirty="0" smtClean="0"/>
              <a:t>, 1982 – подражание выражению лиц при запоминании (жвачка)</a:t>
            </a:r>
          </a:p>
          <a:p>
            <a:pPr>
              <a:buNone/>
            </a:pPr>
            <a:r>
              <a:rPr lang="ru-RU" dirty="0" smtClean="0"/>
              <a:t>Против фотографических воспоминаний (</a:t>
            </a:r>
            <a:r>
              <a:rPr lang="ru-RU" dirty="0" err="1" smtClean="0"/>
              <a:t>Найсер</a:t>
            </a:r>
            <a:r>
              <a:rPr lang="ru-RU" dirty="0" smtClean="0"/>
              <a:t>, 2002)</a:t>
            </a:r>
          </a:p>
          <a:p>
            <a:pPr>
              <a:buNone/>
            </a:pPr>
            <a:r>
              <a:rPr lang="ru-RU" dirty="0" smtClean="0"/>
              <a:t>И в решении задач то </a:t>
            </a:r>
            <a:r>
              <a:rPr lang="ru-RU" smtClean="0"/>
              <a:t>же самое: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Спиридонов, 2006</a:t>
            </a:r>
            <a:endParaRPr lang="ru-RU" dirty="0">
              <a:solidFill>
                <a:schemeClr val="folHlink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618038"/>
            <a:ext cx="4038600" cy="1508125"/>
          </a:xfrm>
        </p:spPr>
        <p:txBody>
          <a:bodyPr/>
          <a:lstStyle/>
          <a:p>
            <a:pPr>
              <a:buFontTx/>
              <a:buNone/>
            </a:pPr>
            <a:r>
              <a:rPr lang="ru-RU" sz="2000"/>
              <a:t> 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484313"/>
            <a:ext cx="5472112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Спиридонов, 2006</a:t>
            </a:r>
            <a:endParaRPr lang="ru-RU" dirty="0">
              <a:solidFill>
                <a:schemeClr val="folHlink"/>
              </a:solidFill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900113" y="5516563"/>
            <a:ext cx="457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</a:t>
            </a:r>
            <a:r>
              <a:rPr lang="en-US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2</a:t>
            </a:r>
            <a:r>
              <a:rPr lang="en-US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p=0,05 for dots 3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2355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92275" y="1916113"/>
            <a:ext cx="5184775" cy="34575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Спиридонов, 2006</a:t>
            </a:r>
            <a:endParaRPr lang="ru-RU" dirty="0">
              <a:solidFill>
                <a:schemeClr val="folHlink"/>
              </a:solidFill>
            </a:endParaRPr>
          </a:p>
        </p:txBody>
      </p:sp>
      <p:pic>
        <p:nvPicPr>
          <p:cNvPr id="2765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47813" y="1687513"/>
            <a:ext cx="5400675" cy="388143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3600" dirty="0" smtClean="0"/>
              <a:t>Спасибо за внимание!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en-US" sz="3600" dirty="0" smtClean="0">
                <a:hlinkClick r:id="rId3"/>
              </a:rPr>
              <a:t>Vfspiridonov@yandex.ru</a:t>
            </a:r>
            <a:endParaRPr lang="ru-RU" sz="3600" dirty="0" smtClean="0"/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Обучение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Какие психологи имеются в виду?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400" dirty="0" smtClean="0"/>
              <a:t>Когнитивная революция 1950-х гг.</a:t>
            </a:r>
          </a:p>
          <a:p>
            <a:pPr>
              <a:buNone/>
            </a:pPr>
            <a:r>
              <a:rPr lang="ru-RU" sz="3400" dirty="0" smtClean="0"/>
              <a:t>«Революционеры»: Н. Хомский, Г. </a:t>
            </a:r>
            <a:r>
              <a:rPr lang="ru-RU" sz="3400" dirty="0" err="1" smtClean="0"/>
              <a:t>Саймон</a:t>
            </a:r>
            <a:r>
              <a:rPr lang="ru-RU" sz="3400" dirty="0" smtClean="0"/>
              <a:t>, А. </a:t>
            </a:r>
            <a:r>
              <a:rPr lang="ru-RU" sz="3400" dirty="0" err="1" smtClean="0"/>
              <a:t>Ньюэлл</a:t>
            </a:r>
            <a:r>
              <a:rPr lang="ru-RU" sz="3400" dirty="0" smtClean="0"/>
              <a:t>, Дж. Миллер, Д. </a:t>
            </a:r>
            <a:r>
              <a:rPr lang="ru-RU" sz="3400" dirty="0" err="1" smtClean="0"/>
              <a:t>Светс</a:t>
            </a:r>
            <a:r>
              <a:rPr lang="ru-RU" sz="3400" dirty="0" smtClean="0"/>
              <a:t>, Н. Рочестер, М. Минский…</a:t>
            </a:r>
          </a:p>
          <a:p>
            <a:r>
              <a:rPr lang="ru-RU" sz="3400" dirty="0" smtClean="0"/>
              <a:t>Когнитивная психология (</a:t>
            </a:r>
            <a:r>
              <a:rPr lang="ru-RU" sz="3400" dirty="0" err="1" smtClean="0"/>
              <a:t>психология</a:t>
            </a:r>
            <a:r>
              <a:rPr lang="ru-RU" sz="3400" smtClean="0"/>
              <a:t> познания)</a:t>
            </a:r>
            <a:endParaRPr lang="ru-RU" sz="34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200" i="1" dirty="0" smtClean="0"/>
              <a:t>Какая психология имеется в виду?</a:t>
            </a:r>
            <a:r>
              <a:rPr lang="en-US" sz="4200" i="1" dirty="0" smtClean="0"/>
              <a:t> </a:t>
            </a:r>
            <a:endParaRPr lang="ru-RU" sz="4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i="1" dirty="0" smtClean="0"/>
              <a:t>Когнитивная психология </a:t>
            </a:r>
            <a:endParaRPr lang="en-US" sz="3600" i="1" dirty="0" smtClean="0"/>
          </a:p>
          <a:p>
            <a:pPr>
              <a:buNone/>
            </a:pPr>
            <a:r>
              <a:rPr lang="ru-RU" sz="3600" dirty="0" smtClean="0"/>
              <a:t>Процессы переработки информации</a:t>
            </a:r>
          </a:p>
          <a:p>
            <a:pPr>
              <a:buNone/>
            </a:pPr>
            <a:r>
              <a:rPr lang="ru-RU" sz="3600" dirty="0" smtClean="0"/>
              <a:t>«Информация – количественная мера уничтожения неопределенности»</a:t>
            </a:r>
          </a:p>
          <a:p>
            <a:pPr algn="r">
              <a:buNone/>
            </a:pPr>
            <a:r>
              <a:rPr lang="ru-RU" sz="3600" dirty="0" smtClean="0"/>
              <a:t>Н. Винер</a:t>
            </a:r>
            <a:endParaRPr lang="ru-RU" sz="3600" dirty="0"/>
          </a:p>
          <a:p>
            <a:pPr>
              <a:buNone/>
            </a:pPr>
            <a:r>
              <a:rPr lang="ru-RU" sz="3600" dirty="0" smtClean="0"/>
              <a:t>Роль знаний в организации поведения</a:t>
            </a:r>
          </a:p>
          <a:p>
            <a:pPr>
              <a:buNone/>
            </a:pPr>
            <a:r>
              <a:rPr lang="ru-RU" sz="3600" dirty="0" smtClean="0"/>
              <a:t>Против здравого смысла!</a:t>
            </a:r>
          </a:p>
          <a:p>
            <a:pPr>
              <a:buNone/>
            </a:pP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200" i="1" dirty="0" smtClean="0"/>
              <a:t>Какая психология имеется в виду?</a:t>
            </a:r>
            <a:endParaRPr lang="ru-RU" sz="4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Опора на строгие методы (в первую очередь, эксперимент)</a:t>
            </a:r>
          </a:p>
          <a:p>
            <a:r>
              <a:rPr lang="ru-RU" sz="3600" dirty="0" smtClean="0"/>
              <a:t>Проверяемые суждения (К. Поппер)</a:t>
            </a:r>
          </a:p>
          <a:p>
            <a:r>
              <a:rPr lang="ru-RU" sz="3600" dirty="0" smtClean="0"/>
              <a:t> Изучение репрезентации</a:t>
            </a:r>
          </a:p>
          <a:p>
            <a:r>
              <a:rPr lang="ru-RU" sz="3600" dirty="0" smtClean="0"/>
              <a:t>Связь психики и поведения с мозгом</a:t>
            </a:r>
          </a:p>
          <a:p>
            <a:r>
              <a:rPr lang="ru-RU" sz="3600" dirty="0" smtClean="0"/>
              <a:t>Когнитивные механизмы, работа которых не осознается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Когнитивная психология памяти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Феномен «на кончике языка» (Браун, </a:t>
            </a:r>
            <a:r>
              <a:rPr lang="ru-RU" dirty="0" err="1" smtClean="0"/>
              <a:t>Макнейл</a:t>
            </a:r>
            <a:r>
              <a:rPr lang="ru-RU" dirty="0" smtClean="0"/>
              <a:t>, 1966)</a:t>
            </a:r>
          </a:p>
          <a:p>
            <a:pPr>
              <a:buNone/>
            </a:pPr>
            <a:r>
              <a:rPr lang="ru-RU" dirty="0" smtClean="0"/>
              <a:t>Запоминание лиц (</a:t>
            </a:r>
            <a:r>
              <a:rPr lang="ru-RU" dirty="0" err="1" smtClean="0"/>
              <a:t>Солсо</a:t>
            </a:r>
            <a:r>
              <a:rPr lang="ru-RU" dirty="0" smtClean="0"/>
              <a:t>, Маккарти 1981)</a:t>
            </a:r>
          </a:p>
          <a:p>
            <a:pPr>
              <a:buNone/>
            </a:pPr>
            <a:r>
              <a:rPr lang="ru-RU" dirty="0" smtClean="0"/>
              <a:t>Структура естественных категорий (</a:t>
            </a:r>
            <a:r>
              <a:rPr lang="ru-RU" dirty="0" err="1" smtClean="0"/>
              <a:t>Рош</a:t>
            </a:r>
            <a:r>
              <a:rPr lang="ru-RU" dirty="0" smtClean="0"/>
              <a:t>, 1973, 1974)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Влияние вопроса (</a:t>
            </a:r>
            <a:r>
              <a:rPr lang="ru-RU" dirty="0" err="1" smtClean="0"/>
              <a:t>Лофтус</a:t>
            </a:r>
            <a:r>
              <a:rPr lang="ru-RU" dirty="0" smtClean="0"/>
              <a:t>, 1975)</a:t>
            </a:r>
          </a:p>
          <a:p>
            <a:pPr>
              <a:buNone/>
            </a:pPr>
            <a:r>
              <a:rPr lang="ru-RU" dirty="0" smtClean="0"/>
              <a:t>Структура профессиональной памяти (Чейз, Саймон, 1973)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Солсо</a:t>
            </a:r>
            <a:r>
              <a:rPr lang="ru-RU" i="1" dirty="0" smtClean="0"/>
              <a:t>, Маккарти, 1981</a:t>
            </a:r>
            <a:endParaRPr lang="ru-RU" i="1" dirty="0"/>
          </a:p>
        </p:txBody>
      </p:sp>
      <p:pic>
        <p:nvPicPr>
          <p:cNvPr id="266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1928802"/>
            <a:ext cx="442915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Рош</a:t>
            </a:r>
            <a:r>
              <a:rPr lang="ru-RU" dirty="0" smtClean="0"/>
              <a:t>, 1974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sz="3400" dirty="0" smtClean="0"/>
              <a:t> Структура естественных категорий (Э. </a:t>
            </a:r>
            <a:r>
              <a:rPr lang="ru-RU" sz="3400" dirty="0" err="1" smtClean="0"/>
              <a:t>Рош</a:t>
            </a:r>
            <a:r>
              <a:rPr lang="ru-RU" sz="3400" dirty="0" smtClean="0"/>
              <a:t>) </a:t>
            </a:r>
            <a:r>
              <a:rPr lang="ru-RU" sz="3600" dirty="0" smtClean="0"/>
              <a:t>Частотность; Типичность</a:t>
            </a:r>
            <a:endParaRPr lang="ru-RU" sz="3400" dirty="0" smtClean="0"/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1331913" y="3357563"/>
            <a:ext cx="3600450" cy="2232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2339975" y="4076700"/>
            <a:ext cx="1512888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4427538" y="3284538"/>
            <a:ext cx="3600450" cy="2232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5795963" y="3860800"/>
            <a:ext cx="1512887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4643438" y="3860800"/>
            <a:ext cx="3603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H="1">
            <a:off x="4716463" y="4437063"/>
            <a:ext cx="28733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Чейз, </a:t>
            </a:r>
            <a:r>
              <a:rPr lang="ru-RU" dirty="0" err="1" smtClean="0"/>
              <a:t>Саймон</a:t>
            </a:r>
            <a:r>
              <a:rPr lang="ru-RU" dirty="0" smtClean="0"/>
              <a:t>, 1973</a:t>
            </a:r>
            <a:endParaRPr lang="ru-RU" dirty="0"/>
          </a:p>
        </p:txBody>
      </p:sp>
      <p:pic>
        <p:nvPicPr>
          <p:cNvPr id="5" name="Рисунок 4" descr="http://osl.iu.edu/~lums/swc/www/img/readstyle/castling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133600"/>
            <a:ext cx="4114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6" descr="https://encrypted-tbn1.google.com/images?q=tbn:ANd9GcTWoqcJJ_gccUk5FzuarXceVcOo-5bctqf8EXwleZ7lQMgjaRz5"/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057400"/>
            <a:ext cx="388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Чуть-чуть выводов: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Мы запоминаем и помним не то, что кажется</a:t>
            </a:r>
          </a:p>
          <a:p>
            <a:r>
              <a:rPr lang="ru-RU" dirty="0" smtClean="0"/>
              <a:t>Мы изменяем информацию, чтобы ее запомнить</a:t>
            </a:r>
          </a:p>
          <a:p>
            <a:r>
              <a:rPr lang="ru-RU" dirty="0" smtClean="0"/>
              <a:t>Чтобы запомнить информацию память ее кодирует</a:t>
            </a:r>
          </a:p>
          <a:p>
            <a:r>
              <a:rPr lang="ru-RU" dirty="0" smtClean="0"/>
              <a:t>Запоминание и воспроизведением информации можно управлять</a:t>
            </a:r>
          </a:p>
          <a:p>
            <a:pPr>
              <a:buNone/>
            </a:pPr>
            <a:r>
              <a:rPr lang="ru-RU" dirty="0" smtClean="0"/>
              <a:t>И что?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329</Words>
  <Application>Microsoft Office PowerPoint</Application>
  <PresentationFormat>Экран (4:3)</PresentationFormat>
  <Paragraphs>70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Что нового узнали когнитивные психологи за последние 40 лет?</vt:lpstr>
      <vt:lpstr>Какие психологи имеются в виду?</vt:lpstr>
      <vt:lpstr>Какая психология имеется в виду? </vt:lpstr>
      <vt:lpstr>Какая психология имеется в виду?</vt:lpstr>
      <vt:lpstr>Когнитивная психология памяти</vt:lpstr>
      <vt:lpstr>Солсо, Маккарти, 1981</vt:lpstr>
      <vt:lpstr>Рош, 1974</vt:lpstr>
      <vt:lpstr>Чейз, Саймон, 1973</vt:lpstr>
      <vt:lpstr>Чуть-чуть выводов:</vt:lpstr>
      <vt:lpstr>Ситуативные влияния</vt:lpstr>
      <vt:lpstr>Спиридонов, 2006</vt:lpstr>
      <vt:lpstr>Спиридонов, 2006</vt:lpstr>
      <vt:lpstr>Спиридонов, 2006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нового узнала психология за последние 40 лет?</dc:title>
  <dc:creator>vfs</dc:creator>
  <cp:lastModifiedBy>vfspiridonov</cp:lastModifiedBy>
  <cp:revision>32</cp:revision>
  <dcterms:created xsi:type="dcterms:W3CDTF">2012-05-17T04:35:11Z</dcterms:created>
  <dcterms:modified xsi:type="dcterms:W3CDTF">2014-07-17T05:09:48Z</dcterms:modified>
</cp:coreProperties>
</file>