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7"/>
  </p:notesMasterIdLst>
  <p:sldIdLst>
    <p:sldId id="256" r:id="rId2"/>
    <p:sldId id="389" r:id="rId3"/>
    <p:sldId id="319" r:id="rId4"/>
    <p:sldId id="320" r:id="rId5"/>
    <p:sldId id="390" r:id="rId6"/>
    <p:sldId id="391" r:id="rId7"/>
    <p:sldId id="392" r:id="rId8"/>
    <p:sldId id="393" r:id="rId9"/>
    <p:sldId id="394" r:id="rId10"/>
    <p:sldId id="395" r:id="rId11"/>
    <p:sldId id="396" r:id="rId12"/>
    <p:sldId id="412" r:id="rId13"/>
    <p:sldId id="397" r:id="rId14"/>
    <p:sldId id="408" r:id="rId15"/>
    <p:sldId id="398" r:id="rId16"/>
    <p:sldId id="399" r:id="rId17"/>
    <p:sldId id="400" r:id="rId18"/>
    <p:sldId id="401" r:id="rId19"/>
    <p:sldId id="402" r:id="rId20"/>
    <p:sldId id="409" r:id="rId21"/>
    <p:sldId id="403" r:id="rId22"/>
    <p:sldId id="404" r:id="rId23"/>
    <p:sldId id="405" r:id="rId24"/>
    <p:sldId id="410" r:id="rId25"/>
    <p:sldId id="406" r:id="rId26"/>
    <p:sldId id="411" r:id="rId27"/>
    <p:sldId id="407" r:id="rId28"/>
    <p:sldId id="369" r:id="rId29"/>
    <p:sldId id="413" r:id="rId30"/>
    <p:sldId id="414" r:id="rId31"/>
    <p:sldId id="415" r:id="rId32"/>
    <p:sldId id="325" r:id="rId33"/>
    <p:sldId id="420" r:id="rId34"/>
    <p:sldId id="417" r:id="rId35"/>
    <p:sldId id="418" r:id="rId36"/>
    <p:sldId id="419" r:id="rId37"/>
    <p:sldId id="422" r:id="rId38"/>
    <p:sldId id="421" r:id="rId39"/>
    <p:sldId id="423" r:id="rId40"/>
    <p:sldId id="424" r:id="rId41"/>
    <p:sldId id="425" r:id="rId42"/>
    <p:sldId id="426" r:id="rId43"/>
    <p:sldId id="427" r:id="rId44"/>
    <p:sldId id="428" r:id="rId45"/>
    <p:sldId id="429" r:id="rId46"/>
    <p:sldId id="430" r:id="rId47"/>
    <p:sldId id="431" r:id="rId48"/>
    <p:sldId id="432" r:id="rId49"/>
    <p:sldId id="433" r:id="rId50"/>
    <p:sldId id="434" r:id="rId51"/>
    <p:sldId id="435" r:id="rId52"/>
    <p:sldId id="436" r:id="rId53"/>
    <p:sldId id="437" r:id="rId54"/>
    <p:sldId id="438" r:id="rId55"/>
    <p:sldId id="439" r:id="rId56"/>
    <p:sldId id="440" r:id="rId57"/>
    <p:sldId id="441" r:id="rId58"/>
    <p:sldId id="442" r:id="rId59"/>
    <p:sldId id="416" r:id="rId60"/>
    <p:sldId id="443" r:id="rId61"/>
    <p:sldId id="444" r:id="rId62"/>
    <p:sldId id="445" r:id="rId63"/>
    <p:sldId id="446" r:id="rId64"/>
    <p:sldId id="447" r:id="rId65"/>
    <p:sldId id="448" r:id="rId6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10" autoAdjust="0"/>
  </p:normalViewPr>
  <p:slideViewPr>
    <p:cSldViewPr>
      <p:cViewPr varScale="1">
        <p:scale>
          <a:sx n="71" d="100"/>
          <a:sy n="71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1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2E334-FD1E-42DF-9CB3-3BD8AA69B975}" type="datetimeFigureOut">
              <a:rPr lang="ru-RU" smtClean="0"/>
              <a:t>17.07.2014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6704D-772A-4B88-98A6-CAD129EAB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104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C4BE85-343F-4528-A018-311B602623A8}" type="slidenum">
              <a:rPr kumimoji="0" lang="ru-RU" altLang="ru-RU" smtClean="0"/>
              <a:pPr eaLnBrk="1" hangingPunct="1">
                <a:spcBef>
                  <a:spcPct val="0"/>
                </a:spcBef>
              </a:pPr>
              <a:t>13</a:t>
            </a:fld>
            <a:endParaRPr kumimoji="0" lang="ru-RU" altLang="ru-RU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alt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87DC1F7-8C8B-421D-992C-6504D2788185}" type="slidenum">
              <a:rPr kumimoji="0" lang="ru-RU" altLang="ru-RU" smtClean="0"/>
              <a:pPr eaLnBrk="1" hangingPunct="1">
                <a:spcBef>
                  <a:spcPct val="0"/>
                </a:spcBef>
              </a:pPr>
              <a:t>22</a:t>
            </a:fld>
            <a:endParaRPr kumimoji="0" lang="ru-RU" altLang="ru-RU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alt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FFCE6AC-D6C0-4705-8146-0A0D47541CB1}" type="slidenum">
              <a:rPr kumimoji="0" lang="ru-RU" altLang="ru-RU" smtClean="0"/>
              <a:pPr eaLnBrk="1" hangingPunct="1">
                <a:spcBef>
                  <a:spcPct val="0"/>
                </a:spcBef>
              </a:pPr>
              <a:t>23</a:t>
            </a:fld>
            <a:endParaRPr kumimoji="0" lang="ru-RU" altLang="ru-RU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alt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FFCE6AC-D6C0-4705-8146-0A0D47541CB1}" type="slidenum">
              <a:rPr kumimoji="0" lang="ru-RU" altLang="ru-RU" smtClean="0"/>
              <a:pPr eaLnBrk="1" hangingPunct="1">
                <a:spcBef>
                  <a:spcPct val="0"/>
                </a:spcBef>
              </a:pPr>
              <a:t>24</a:t>
            </a:fld>
            <a:endParaRPr kumimoji="0" lang="ru-RU" altLang="ru-RU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alt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0EB74A0-F81D-4165-8817-F741CB6B420B}" type="slidenum">
              <a:rPr kumimoji="0" lang="ru-RU" altLang="ru-RU" smtClean="0"/>
              <a:pPr eaLnBrk="1" hangingPunct="1">
                <a:spcBef>
                  <a:spcPct val="0"/>
                </a:spcBef>
              </a:pPr>
              <a:t>25</a:t>
            </a:fld>
            <a:endParaRPr kumimoji="0" lang="ru-RU" altLang="ru-RU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alt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0EB74A0-F81D-4165-8817-F741CB6B420B}" type="slidenum">
              <a:rPr kumimoji="0" lang="ru-RU" altLang="ru-RU" smtClean="0"/>
              <a:pPr eaLnBrk="1" hangingPunct="1">
                <a:spcBef>
                  <a:spcPct val="0"/>
                </a:spcBef>
              </a:pPr>
              <a:t>26</a:t>
            </a:fld>
            <a:endParaRPr kumimoji="0" lang="ru-RU" altLang="ru-RU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alt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990C1B6-B870-45E7-A025-E37C21AA8D99}" type="slidenum">
              <a:rPr kumimoji="0" lang="ru-RU" altLang="ru-RU" smtClean="0"/>
              <a:pPr eaLnBrk="1" hangingPunct="1">
                <a:spcBef>
                  <a:spcPct val="0"/>
                </a:spcBef>
              </a:pPr>
              <a:t>27</a:t>
            </a:fld>
            <a:endParaRPr kumimoji="0" lang="ru-RU" altLang="ru-RU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C4BE85-343F-4528-A018-311B602623A8}" type="slidenum">
              <a:rPr kumimoji="0" lang="ru-RU" altLang="ru-RU" smtClean="0"/>
              <a:pPr eaLnBrk="1" hangingPunct="1">
                <a:spcBef>
                  <a:spcPct val="0"/>
                </a:spcBef>
              </a:pPr>
              <a:t>14</a:t>
            </a:fld>
            <a:endParaRPr kumimoji="0" lang="ru-RU" altLang="ru-RU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5EC9040-8DCD-4A92-90B1-B7D4FD266323}" type="slidenum">
              <a:rPr kumimoji="0" lang="ru-RU" altLang="ru-RU" smtClean="0"/>
              <a:pPr eaLnBrk="1" hangingPunct="1">
                <a:spcBef>
                  <a:spcPct val="0"/>
                </a:spcBef>
              </a:pPr>
              <a:t>15</a:t>
            </a:fld>
            <a:endParaRPr kumimoji="0" lang="ru-RU" altLang="ru-RU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05D9AAF-69D8-456E-810C-90F90AFB88F2}" type="slidenum">
              <a:rPr kumimoji="0" lang="ru-RU" altLang="ru-RU" smtClean="0"/>
              <a:pPr eaLnBrk="1" hangingPunct="1">
                <a:spcBef>
                  <a:spcPct val="0"/>
                </a:spcBef>
              </a:pPr>
              <a:t>16</a:t>
            </a:fld>
            <a:endParaRPr kumimoji="0" lang="ru-RU" altLang="ru-RU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235DFE7-2A62-43AA-A478-B89636CDEF68}" type="slidenum">
              <a:rPr kumimoji="0" lang="ru-RU" altLang="ru-RU" smtClean="0"/>
              <a:pPr eaLnBrk="1" hangingPunct="1">
                <a:spcBef>
                  <a:spcPct val="0"/>
                </a:spcBef>
              </a:pPr>
              <a:t>17</a:t>
            </a:fld>
            <a:endParaRPr kumimoji="0" lang="ru-RU" altLang="ru-RU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4D92C37-00C2-4615-A727-A522CB1635D2}" type="slidenum">
              <a:rPr kumimoji="0" lang="ru-RU" altLang="ru-RU" smtClean="0"/>
              <a:pPr eaLnBrk="1" hangingPunct="1">
                <a:spcBef>
                  <a:spcPct val="0"/>
                </a:spcBef>
              </a:pPr>
              <a:t>18</a:t>
            </a:fld>
            <a:endParaRPr kumimoji="0" lang="ru-RU" altLang="ru-RU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C015434-71A7-41A5-A02F-9B5B5E4A225D}" type="slidenum">
              <a:rPr kumimoji="0" lang="ru-RU" altLang="ru-RU" smtClean="0"/>
              <a:pPr eaLnBrk="1" hangingPunct="1">
                <a:spcBef>
                  <a:spcPct val="0"/>
                </a:spcBef>
              </a:pPr>
              <a:t>19</a:t>
            </a:fld>
            <a:endParaRPr kumimoji="0" lang="ru-RU" altLang="ru-RU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C015434-71A7-41A5-A02F-9B5B5E4A225D}" type="slidenum">
              <a:rPr kumimoji="0" lang="ru-RU" altLang="ru-RU" smtClean="0"/>
              <a:pPr eaLnBrk="1" hangingPunct="1">
                <a:spcBef>
                  <a:spcPct val="0"/>
                </a:spcBef>
              </a:pPr>
              <a:t>20</a:t>
            </a:fld>
            <a:endParaRPr kumimoji="0" lang="ru-RU" altLang="ru-RU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17B0F39-4CA0-4FD6-BEC8-7CA1898A9B95}" type="slidenum">
              <a:rPr kumimoji="0" lang="ru-RU" altLang="ru-RU" smtClean="0"/>
              <a:pPr eaLnBrk="1" hangingPunct="1">
                <a:spcBef>
                  <a:spcPct val="0"/>
                </a:spcBef>
              </a:pPr>
              <a:t>21</a:t>
            </a:fld>
            <a:endParaRPr kumimoji="0" lang="ru-RU" altLang="ru-RU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22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997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943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95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31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99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70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272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91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019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870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17 июля 2014 г.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365D7-1A1C-473E-ADAA-D4782E17A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531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8352928" cy="283574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chemeClr val="bg1"/>
                </a:solidFill>
              </a:rPr>
              <a:t>ПРОСТО ЛИ КОМПЬЮТЕРУ ПОНИМАТЬ ПРОСТОЙ ТЕКСТ? </a:t>
            </a:r>
            <a:br>
              <a:rPr lang="ru-RU" sz="4800" b="1" dirty="0" smtClean="0">
                <a:solidFill>
                  <a:schemeClr val="bg1"/>
                </a:solidFill>
              </a:rPr>
            </a:br>
            <a:r>
              <a:rPr lang="ru-RU" sz="4800" b="1" dirty="0">
                <a:solidFill>
                  <a:schemeClr val="bg1"/>
                </a:solidFill>
              </a:rPr>
              <a:t>Е</a:t>
            </a:r>
            <a:r>
              <a:rPr lang="ru-RU" sz="4800" b="1" dirty="0" smtClean="0">
                <a:solidFill>
                  <a:schemeClr val="bg1"/>
                </a:solidFill>
              </a:rPr>
              <a:t>ще раз о семантике синтаксиса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27584" y="4005064"/>
            <a:ext cx="6728792" cy="1752600"/>
          </a:xfr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err="1" smtClean="0">
                <a:solidFill>
                  <a:schemeClr val="tx1"/>
                </a:solidFill>
              </a:rPr>
              <a:t>Л.Л.Иомдин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iomdin@gmail.com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Лаборатория компьютерной лингвистики ИППИ РАН им. </a:t>
            </a:r>
            <a:r>
              <a:rPr lang="ru-RU" dirty="0" err="1" smtClean="0">
                <a:solidFill>
                  <a:schemeClr val="tx1"/>
                </a:solidFill>
              </a:rPr>
              <a:t>А.А.Харкевича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56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1. </a:t>
            </a:r>
            <a:r>
              <a:rPr lang="ru-RU" b="1" dirty="0" smtClean="0">
                <a:solidFill>
                  <a:schemeClr val="bg1"/>
                </a:solidFill>
              </a:rPr>
              <a:t>Я люблю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ru-RU" sz="3600" dirty="0" smtClean="0">
                <a:solidFill>
                  <a:prstClr val="black"/>
                </a:solidFill>
              </a:rPr>
              <a:t>В чем же тут проблема? 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3600" dirty="0" smtClean="0">
                <a:solidFill>
                  <a:prstClr val="black"/>
                </a:solidFill>
              </a:rPr>
              <a:t>Носитель русского языка правильно использует глаголы </a:t>
            </a:r>
            <a:r>
              <a:rPr lang="ru-RU" sz="3600" i="1" dirty="0" smtClean="0">
                <a:solidFill>
                  <a:prstClr val="black"/>
                </a:solidFill>
              </a:rPr>
              <a:t>любить </a:t>
            </a:r>
            <a:r>
              <a:rPr lang="ru-RU" sz="3600" dirty="0" smtClean="0">
                <a:solidFill>
                  <a:prstClr val="black"/>
                </a:solidFill>
              </a:rPr>
              <a:t>и </a:t>
            </a:r>
            <a:r>
              <a:rPr lang="ru-RU" sz="3600" i="1" dirty="0" smtClean="0">
                <a:solidFill>
                  <a:prstClr val="black"/>
                </a:solidFill>
              </a:rPr>
              <a:t>нравиться. </a:t>
            </a:r>
            <a:r>
              <a:rPr lang="ru-RU" sz="3600" dirty="0" smtClean="0">
                <a:solidFill>
                  <a:prstClr val="black"/>
                </a:solidFill>
              </a:rPr>
              <a:t>У них много общего, но есть и важные различия. Ср.: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i="1" dirty="0" smtClean="0">
                <a:solidFill>
                  <a:prstClr val="black"/>
                </a:solidFill>
              </a:rPr>
              <a:t>Мне нравится мороженое</a:t>
            </a:r>
            <a:br>
              <a:rPr lang="ru-RU" sz="3600" i="1" dirty="0" smtClean="0">
                <a:solidFill>
                  <a:prstClr val="black"/>
                </a:solidFill>
              </a:rPr>
            </a:br>
            <a:r>
              <a:rPr lang="ru-RU" sz="3600" dirty="0" smtClean="0">
                <a:solidFill>
                  <a:prstClr val="black"/>
                </a:solidFill>
              </a:rPr>
              <a:t>и </a:t>
            </a:r>
            <a:r>
              <a:rPr lang="ru-RU" sz="3600" i="1" dirty="0" smtClean="0">
                <a:solidFill>
                  <a:prstClr val="black"/>
                </a:solidFill>
              </a:rPr>
              <a:t>Я люблю мороженое.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i="1" dirty="0" smtClean="0">
                <a:solidFill>
                  <a:prstClr val="black"/>
                </a:solidFill>
              </a:rPr>
              <a:t>Мне </a:t>
            </a:r>
            <a:r>
              <a:rPr lang="ru-RU" sz="3600" i="1" dirty="0">
                <a:solidFill>
                  <a:prstClr val="black"/>
                </a:solidFill>
              </a:rPr>
              <a:t>нравится </a:t>
            </a:r>
            <a:r>
              <a:rPr lang="ru-RU" sz="3600" i="1" dirty="0" smtClean="0">
                <a:solidFill>
                  <a:prstClr val="black"/>
                </a:solidFill>
              </a:rPr>
              <a:t>тут сидеть</a:t>
            </a:r>
            <a:br>
              <a:rPr lang="ru-RU" sz="3600" i="1" dirty="0" smtClean="0">
                <a:solidFill>
                  <a:prstClr val="black"/>
                </a:solidFill>
              </a:rPr>
            </a:br>
            <a:r>
              <a:rPr lang="ru-RU" sz="3600" dirty="0" smtClean="0">
                <a:solidFill>
                  <a:prstClr val="black"/>
                </a:solidFill>
              </a:rPr>
              <a:t>и </a:t>
            </a:r>
            <a:r>
              <a:rPr lang="ru-RU" sz="3600" i="1" dirty="0" smtClean="0">
                <a:solidFill>
                  <a:prstClr val="black"/>
                </a:solidFill>
              </a:rPr>
              <a:t>Я люблю тут сидеть.</a:t>
            </a:r>
            <a:endParaRPr lang="ru-RU" sz="3600" dirty="0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10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19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1. </a:t>
            </a:r>
            <a:r>
              <a:rPr lang="ru-RU" b="1" dirty="0" smtClean="0">
                <a:solidFill>
                  <a:schemeClr val="bg1"/>
                </a:solidFill>
              </a:rPr>
              <a:t>Я люблю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ru-RU" sz="3600" i="1" dirty="0" smtClean="0">
                <a:solidFill>
                  <a:prstClr val="black"/>
                </a:solidFill>
              </a:rPr>
              <a:t>Мне нравится, что он меня понимает</a:t>
            </a:r>
            <a:r>
              <a:rPr lang="en-US" sz="3600" i="1" dirty="0">
                <a:solidFill>
                  <a:prstClr val="black"/>
                </a:solidFill>
              </a:rPr>
              <a:t>.</a:t>
            </a:r>
            <a:endParaRPr lang="ru-RU" sz="3600" i="1" dirty="0" smtClean="0">
              <a:solidFill>
                <a:prstClr val="black"/>
              </a:solidFill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n-US" sz="3600" i="1" dirty="0" smtClean="0">
                <a:solidFill>
                  <a:prstClr val="black"/>
                </a:solidFill>
              </a:rPr>
              <a:t>*</a:t>
            </a:r>
            <a:r>
              <a:rPr lang="ru-RU" sz="3600" i="1" dirty="0" smtClean="0">
                <a:solidFill>
                  <a:prstClr val="black"/>
                </a:solidFill>
              </a:rPr>
              <a:t>Я люблю, что он меня понимает</a:t>
            </a:r>
            <a:r>
              <a:rPr lang="en-US" sz="3600" i="1" dirty="0" smtClean="0">
                <a:solidFill>
                  <a:prstClr val="black"/>
                </a:solidFill>
              </a:rPr>
              <a:t>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US" sz="3600" i="1" dirty="0">
              <a:solidFill>
                <a:prstClr val="black"/>
              </a:solidFill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3600" dirty="0" smtClean="0">
                <a:solidFill>
                  <a:prstClr val="black"/>
                </a:solidFill>
              </a:rPr>
              <a:t>Глагол </a:t>
            </a:r>
            <a:r>
              <a:rPr lang="ru-RU" sz="3600" i="1" dirty="0" smtClean="0">
                <a:solidFill>
                  <a:prstClr val="black"/>
                </a:solidFill>
              </a:rPr>
              <a:t>любить</a:t>
            </a:r>
            <a:r>
              <a:rPr lang="ru-RU" sz="3600" dirty="0" smtClean="0">
                <a:solidFill>
                  <a:prstClr val="black"/>
                </a:solidFill>
              </a:rPr>
              <a:t>, в отличие от глагола </a:t>
            </a:r>
            <a:r>
              <a:rPr lang="ru-RU" sz="3600" i="1" dirty="0" smtClean="0">
                <a:solidFill>
                  <a:prstClr val="black"/>
                </a:solidFill>
              </a:rPr>
              <a:t>нравиться, </a:t>
            </a:r>
            <a:r>
              <a:rPr lang="ru-RU" sz="3600" dirty="0" smtClean="0">
                <a:solidFill>
                  <a:prstClr val="black"/>
                </a:solidFill>
              </a:rPr>
              <a:t>не может управлять придаточным с союзом ЧТО.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11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42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1. </a:t>
            </a:r>
            <a:r>
              <a:rPr lang="ru-RU" b="1" dirty="0" smtClean="0">
                <a:solidFill>
                  <a:schemeClr val="bg1"/>
                </a:solidFill>
              </a:rPr>
              <a:t>Я люблю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ru-RU" dirty="0" smtClean="0">
                <a:solidFill>
                  <a:prstClr val="black"/>
                </a:solidFill>
              </a:rPr>
              <a:t>Управление придаточным с союзом </a:t>
            </a:r>
            <a:r>
              <a:rPr lang="ru-RU" i="1" dirty="0" smtClean="0">
                <a:solidFill>
                  <a:prstClr val="black"/>
                </a:solidFill>
              </a:rPr>
              <a:t>что </a:t>
            </a:r>
            <a:r>
              <a:rPr lang="ru-RU" dirty="0" smtClean="0">
                <a:solidFill>
                  <a:prstClr val="black"/>
                </a:solidFill>
              </a:rPr>
              <a:t>– исключительно капризное свойство слов русского языка. 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i="1" dirty="0" smtClean="0">
                <a:solidFill>
                  <a:prstClr val="black"/>
                </a:solidFill>
              </a:rPr>
              <a:t>Надеяться </a:t>
            </a:r>
            <a:r>
              <a:rPr lang="ru-RU" dirty="0" smtClean="0">
                <a:solidFill>
                  <a:prstClr val="black"/>
                </a:solidFill>
              </a:rPr>
              <a:t>= </a:t>
            </a:r>
            <a:r>
              <a:rPr lang="en-US" dirty="0" smtClean="0">
                <a:solidFill>
                  <a:prstClr val="black"/>
                </a:solidFill>
              </a:rPr>
              <a:t>‘</a:t>
            </a:r>
            <a:r>
              <a:rPr lang="ru-RU" dirty="0" smtClean="0">
                <a:solidFill>
                  <a:prstClr val="black"/>
                </a:solidFill>
              </a:rPr>
              <a:t>ожидать и желать</a:t>
            </a:r>
            <a:r>
              <a:rPr lang="en-US" dirty="0" smtClean="0">
                <a:solidFill>
                  <a:prstClr val="black"/>
                </a:solidFill>
              </a:rPr>
              <a:t>’</a:t>
            </a:r>
            <a:r>
              <a:rPr lang="ru-RU" dirty="0" smtClean="0">
                <a:solidFill>
                  <a:prstClr val="black"/>
                </a:solidFill>
              </a:rPr>
              <a:t>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i="1" dirty="0" smtClean="0">
                <a:solidFill>
                  <a:prstClr val="black"/>
                </a:solidFill>
              </a:rPr>
              <a:t>Надеюсь, что он придет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i="1" dirty="0" smtClean="0">
                <a:solidFill>
                  <a:prstClr val="black"/>
                </a:solidFill>
              </a:rPr>
              <a:t>Ожидаю, что он придет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i="1" dirty="0" smtClean="0">
                <a:solidFill>
                  <a:prstClr val="black"/>
                </a:solidFill>
              </a:rPr>
              <a:t>*Желаю, что он придет.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i="1" dirty="0" smtClean="0">
                <a:solidFill>
                  <a:prstClr val="black"/>
                </a:solidFill>
              </a:rPr>
              <a:t>*Хочу, что он придет.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i="1" dirty="0" smtClean="0">
                <a:solidFill>
                  <a:prstClr val="black"/>
                </a:solidFill>
              </a:rPr>
              <a:t>*Люблю, что он меня не понимает.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i="1" dirty="0" smtClean="0">
                <a:solidFill>
                  <a:prstClr val="black"/>
                </a:solidFill>
              </a:rPr>
              <a:t>Ненавижу, что он меня не понимает.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12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00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990" y="404813"/>
            <a:ext cx="7776418" cy="100796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ru-RU" altLang="ru-RU" b="1" dirty="0" smtClean="0">
                <a:latin typeface="+mj-lt"/>
                <a:cs typeface="Arial" charset="0"/>
              </a:rPr>
              <a:t>2. </a:t>
            </a:r>
            <a:r>
              <a:rPr lang="ru-RU" altLang="ru-RU" b="1" dirty="0">
                <a:latin typeface="+mj-lt"/>
                <a:cs typeface="Arial" charset="0"/>
              </a:rPr>
              <a:t>М</a:t>
            </a:r>
            <a:r>
              <a:rPr lang="ru-RU" altLang="ru-RU" b="1" dirty="0" smtClean="0">
                <a:latin typeface="+mj-lt"/>
                <a:cs typeface="Arial" charset="0"/>
              </a:rPr>
              <a:t>ожет быть</a:t>
            </a:r>
            <a:endParaRPr kumimoji="0" lang="ru-RU" altLang="ru-RU" b="1" dirty="0" smtClean="0">
              <a:latin typeface="+mj-lt"/>
              <a:cs typeface="Arial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556345"/>
            <a:ext cx="8750300" cy="4752975"/>
          </a:xfrm>
        </p:spPr>
        <p:txBody>
          <a:bodyPr>
            <a:normAutofit/>
          </a:bodyPr>
          <a:lstStyle/>
          <a:p>
            <a:pPr marL="0" indent="358775" eaLnBrk="1" hangingPunct="1">
              <a:buFont typeface="Arial" charset="0"/>
              <a:buNone/>
            </a:pPr>
            <a:r>
              <a:rPr kumimoji="0" lang="ru-RU" altLang="ru-RU" sz="3600" i="1" dirty="0" smtClean="0">
                <a:cs typeface="Arial" charset="0"/>
              </a:rPr>
              <a:t>Может быть, что все забудется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17 июля 2014 г.</a:t>
            </a:r>
          </a:p>
        </p:txBody>
      </p:sp>
      <p:sp>
        <p:nvSpPr>
          <p:cNvPr id="6149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Шестнадцатая летняя лингвистическая школа, Дубна</a:t>
            </a:r>
          </a:p>
        </p:txBody>
      </p:sp>
      <p:sp>
        <p:nvSpPr>
          <p:cNvPr id="615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4777BCB-168E-4BB6-A9FA-16862372837C}" type="slidenum">
              <a:rPr lang="ru-RU" altLang="ru-RU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643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4"/>
            <a:ext cx="7776418" cy="100796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ru-RU" altLang="ru-RU" b="1" dirty="0" smtClean="0">
                <a:latin typeface="+mj-lt"/>
                <a:cs typeface="Arial" charset="0"/>
              </a:rPr>
              <a:t>2. </a:t>
            </a:r>
            <a:r>
              <a:rPr lang="ru-RU" altLang="ru-RU" b="1" dirty="0">
                <a:latin typeface="+mj-lt"/>
                <a:cs typeface="Arial" charset="0"/>
              </a:rPr>
              <a:t>М</a:t>
            </a:r>
            <a:r>
              <a:rPr lang="ru-RU" altLang="ru-RU" b="1" dirty="0" smtClean="0">
                <a:latin typeface="+mj-lt"/>
                <a:cs typeface="Arial" charset="0"/>
              </a:rPr>
              <a:t>ожет быть</a:t>
            </a:r>
            <a:endParaRPr kumimoji="0" lang="ru-RU" altLang="ru-RU" b="1" dirty="0" smtClean="0">
              <a:latin typeface="+mj-lt"/>
              <a:cs typeface="Arial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556345"/>
            <a:ext cx="8750300" cy="4752975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kumimoji="0" lang="ru-RU" altLang="ru-RU" sz="3600" dirty="0" err="1" smtClean="0">
                <a:cs typeface="Arial" charset="0"/>
              </a:rPr>
              <a:t>Парсер</a:t>
            </a:r>
            <a:r>
              <a:rPr kumimoji="0" lang="ru-RU" altLang="ru-RU" sz="3600" dirty="0" smtClean="0">
                <a:cs typeface="Arial" charset="0"/>
              </a:rPr>
              <a:t> системы ЭТАП-3 не </a:t>
            </a:r>
            <a:r>
              <a:rPr lang="ru-RU" altLang="ru-RU" sz="3600" dirty="0" smtClean="0">
                <a:cs typeface="Arial" charset="0"/>
              </a:rPr>
              <a:t>смог </a:t>
            </a:r>
            <a:r>
              <a:rPr kumimoji="0" lang="ru-RU" altLang="ru-RU" sz="3600" dirty="0" smtClean="0">
                <a:cs typeface="Arial" charset="0"/>
              </a:rPr>
              <a:t>построить адекватную структуру:</a:t>
            </a:r>
          </a:p>
          <a:p>
            <a:pPr marL="0" indent="358775" eaLnBrk="1" hangingPunct="1">
              <a:buFont typeface="Arial" charset="0"/>
              <a:buNone/>
            </a:pPr>
            <a:endParaRPr kumimoji="0" lang="ru-RU" altLang="ru-RU" sz="3600" i="1" dirty="0" smtClean="0">
              <a:cs typeface="Arial" charset="0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17 июля 2014 г.</a:t>
            </a:r>
          </a:p>
        </p:txBody>
      </p:sp>
      <p:sp>
        <p:nvSpPr>
          <p:cNvPr id="6149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Шестнадцатая летняя лингвистическая школа, Дубна</a:t>
            </a:r>
          </a:p>
        </p:txBody>
      </p:sp>
      <p:sp>
        <p:nvSpPr>
          <p:cNvPr id="615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4777BCB-168E-4BB6-A9FA-16862372837C}" type="slidenum">
              <a:rPr lang="ru-RU" altLang="ru-RU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76" y="2996953"/>
            <a:ext cx="8143664" cy="2376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58029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484312"/>
            <a:ext cx="8750300" cy="864567"/>
          </a:xfrm>
        </p:spPr>
        <p:txBody>
          <a:bodyPr>
            <a:normAutofit/>
          </a:bodyPr>
          <a:lstStyle/>
          <a:p>
            <a:pPr marL="0" indent="358775" eaLnBrk="1" hangingPunct="1">
              <a:buFont typeface="Arial" charset="0"/>
              <a:buNone/>
            </a:pPr>
            <a:r>
              <a:rPr lang="ru-RU" altLang="ru-RU" sz="3600" i="1" dirty="0">
                <a:cs typeface="Arial" charset="0"/>
              </a:rPr>
              <a:t>Надеюсь, что все забудется </a:t>
            </a:r>
          </a:p>
          <a:p>
            <a:pPr marL="0" indent="358775" eaLnBrk="1" hangingPunct="1">
              <a:buFont typeface="Arial" charset="0"/>
              <a:buNone/>
            </a:pPr>
            <a:endParaRPr kumimoji="0" lang="ru-RU" altLang="ru-RU" sz="2800" i="1" dirty="0" smtClean="0">
              <a:latin typeface="Arial" charset="0"/>
              <a:cs typeface="Arial" charset="0"/>
            </a:endParaRPr>
          </a:p>
        </p:txBody>
      </p:sp>
      <p:sp>
        <p:nvSpPr>
          <p:cNvPr id="7172" name="Дата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17 июля 2014 г.</a:t>
            </a:r>
          </a:p>
        </p:txBody>
      </p:sp>
      <p:sp>
        <p:nvSpPr>
          <p:cNvPr id="7173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Шестнадцатая летняя лингвистическая школа, Дубна</a:t>
            </a:r>
          </a:p>
        </p:txBody>
      </p:sp>
      <p:sp>
        <p:nvSpPr>
          <p:cNvPr id="7174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755D31C-B086-46EB-849C-CCB6B818FC4B}" type="slidenum">
              <a:rPr lang="ru-RU" altLang="ru-RU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11" y="2564904"/>
            <a:ext cx="8655777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403871" y="4820959"/>
            <a:ext cx="684053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ru-RU" altLang="ru-RU" sz="4000" dirty="0" err="1">
                <a:latin typeface="+mn-lt"/>
              </a:rPr>
              <a:t>Парсер</a:t>
            </a:r>
            <a:r>
              <a:rPr kumimoji="0" lang="ru-RU" altLang="ru-RU" sz="4000" dirty="0">
                <a:latin typeface="+mn-lt"/>
              </a:rPr>
              <a:t> системы строит нормальную структуру!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ru-RU" altLang="ru-RU" b="1" dirty="0" smtClean="0">
                <a:latin typeface="+mj-lt"/>
                <a:cs typeface="Arial" charset="0"/>
              </a:rPr>
              <a:t>2. </a:t>
            </a:r>
            <a:r>
              <a:rPr lang="ru-RU" altLang="ru-RU" b="1" dirty="0">
                <a:latin typeface="+mj-lt"/>
                <a:cs typeface="Arial" charset="0"/>
              </a:rPr>
              <a:t>М</a:t>
            </a:r>
            <a:r>
              <a:rPr lang="ru-RU" altLang="ru-RU" b="1" dirty="0" smtClean="0">
                <a:latin typeface="+mj-lt"/>
                <a:cs typeface="Arial" charset="0"/>
              </a:rPr>
              <a:t>ожет быть</a:t>
            </a:r>
            <a:endParaRPr kumimoji="0" lang="ru-RU" altLang="ru-RU" b="1" dirty="0" smtClean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9128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484313"/>
            <a:ext cx="8606159" cy="576262"/>
          </a:xfrm>
        </p:spPr>
        <p:txBody>
          <a:bodyPr>
            <a:noAutofit/>
          </a:bodyPr>
          <a:lstStyle/>
          <a:p>
            <a:pPr marL="0" indent="358775" eaLnBrk="1" hangingPunct="1">
              <a:buFont typeface="Arial" charset="0"/>
              <a:buNone/>
            </a:pPr>
            <a:r>
              <a:rPr kumimoji="0" lang="ru-RU" altLang="ru-RU" sz="3600" i="1" dirty="0" smtClean="0">
                <a:cs typeface="Arial" charset="0"/>
              </a:rPr>
              <a:t>Вероятно, что все забудется </a:t>
            </a:r>
          </a:p>
        </p:txBody>
      </p:sp>
      <p:sp>
        <p:nvSpPr>
          <p:cNvPr id="8196" name="Дата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17 июля 2014 г.</a:t>
            </a:r>
          </a:p>
        </p:txBody>
      </p:sp>
      <p:sp>
        <p:nvSpPr>
          <p:cNvPr id="8197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Шестнадцатая летняя лингвистическая школа, Дубна</a:t>
            </a:r>
          </a:p>
        </p:txBody>
      </p:sp>
      <p:sp>
        <p:nvSpPr>
          <p:cNvPr id="8198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2300886-DF10-4A24-B57F-8307BF3BA553}" type="slidenum">
              <a:rPr lang="ru-RU" altLang="ru-RU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276474"/>
            <a:ext cx="8424936" cy="2016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827088" y="4769857"/>
            <a:ext cx="684053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ru-RU" altLang="ru-RU" sz="4000" dirty="0" err="1">
                <a:latin typeface="+mn-lt"/>
              </a:rPr>
              <a:t>Парсер</a:t>
            </a:r>
            <a:r>
              <a:rPr kumimoji="0" lang="ru-RU" altLang="ru-RU" sz="4000" dirty="0">
                <a:latin typeface="+mn-lt"/>
              </a:rPr>
              <a:t> системы строит нормальную структуру!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ru-RU" altLang="ru-RU" b="1" dirty="0" smtClean="0">
                <a:latin typeface="+mj-lt"/>
                <a:cs typeface="Arial" charset="0"/>
              </a:rPr>
              <a:t>2. </a:t>
            </a:r>
            <a:r>
              <a:rPr lang="ru-RU" altLang="ru-RU" b="1" dirty="0">
                <a:latin typeface="+mj-lt"/>
                <a:cs typeface="Arial" charset="0"/>
              </a:rPr>
              <a:t>М</a:t>
            </a:r>
            <a:r>
              <a:rPr lang="ru-RU" altLang="ru-RU" b="1" dirty="0" smtClean="0">
                <a:latin typeface="+mj-lt"/>
                <a:cs typeface="Arial" charset="0"/>
              </a:rPr>
              <a:t>ожет быть</a:t>
            </a:r>
            <a:endParaRPr kumimoji="0" lang="ru-RU" altLang="ru-RU" b="1" dirty="0" smtClean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293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286196" y="1484784"/>
            <a:ext cx="8750300" cy="1511300"/>
          </a:xfrm>
        </p:spPr>
        <p:txBody>
          <a:bodyPr>
            <a:noAutofit/>
          </a:bodyPr>
          <a:lstStyle/>
          <a:p>
            <a:pPr marL="0" indent="358775" eaLnBrk="1" hangingPunct="1">
              <a:buFont typeface="Arial" charset="0"/>
              <a:buNone/>
            </a:pPr>
            <a:r>
              <a:rPr kumimoji="0" lang="ru-RU" altLang="ru-RU" i="1" dirty="0" smtClean="0">
                <a:cs typeface="Arial" charset="0"/>
              </a:rPr>
              <a:t>Может быть, что все забудется.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altLang="ru-RU" dirty="0" smtClean="0">
                <a:cs typeface="Arial" charset="0"/>
              </a:rPr>
              <a:t>После корректировки системы </a:t>
            </a:r>
            <a:r>
              <a:rPr kumimoji="0" lang="ru-RU" altLang="ru-RU" dirty="0" err="1" smtClean="0">
                <a:cs typeface="Arial" charset="0"/>
              </a:rPr>
              <a:t>парсер</a:t>
            </a:r>
            <a:r>
              <a:rPr kumimoji="0" lang="ru-RU" altLang="ru-RU" dirty="0" smtClean="0">
                <a:cs typeface="Arial" charset="0"/>
              </a:rPr>
              <a:t> построил правильную структуру:</a:t>
            </a:r>
          </a:p>
          <a:p>
            <a:pPr marL="0" indent="358775" eaLnBrk="1" hangingPunct="1">
              <a:buFont typeface="Arial" charset="0"/>
              <a:buNone/>
            </a:pPr>
            <a:endParaRPr kumimoji="0" lang="ru-RU" altLang="ru-RU" i="1" dirty="0" smtClean="0">
              <a:cs typeface="Arial" charset="0"/>
            </a:endParaRPr>
          </a:p>
        </p:txBody>
      </p:sp>
      <p:sp>
        <p:nvSpPr>
          <p:cNvPr id="9220" name="Дата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17 июля 2014 г.</a:t>
            </a:r>
          </a:p>
        </p:txBody>
      </p:sp>
      <p:sp>
        <p:nvSpPr>
          <p:cNvPr id="9221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Шестнадцатая летняя лингвистическая школа, Дубна</a:t>
            </a:r>
          </a:p>
        </p:txBody>
      </p:sp>
      <p:sp>
        <p:nvSpPr>
          <p:cNvPr id="9222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A12CC53-6601-424C-AA3E-6E58213CBB65}" type="slidenum">
              <a:rPr lang="ru-RU" altLang="ru-RU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34" y="3285777"/>
            <a:ext cx="8516938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51520" y="5517852"/>
            <a:ext cx="8750300" cy="719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358775"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kumimoji="0" lang="ru-RU" altLang="ru-RU" sz="3600" dirty="0">
                <a:latin typeface="+mn-lt"/>
              </a:rPr>
              <a:t>Что же пришлось сделать</a:t>
            </a:r>
            <a:r>
              <a:rPr kumimoji="0" lang="en-US" altLang="ru-RU" sz="3600" dirty="0">
                <a:latin typeface="+mn-lt"/>
              </a:rPr>
              <a:t>?</a:t>
            </a:r>
            <a:endParaRPr kumimoji="0" lang="ru-RU" altLang="ru-RU" sz="3600" dirty="0">
              <a:latin typeface="+mn-lt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ru-RU" altLang="ru-RU" b="1" dirty="0" smtClean="0">
                <a:latin typeface="+mj-lt"/>
                <a:cs typeface="Arial" charset="0"/>
              </a:rPr>
              <a:t>2. </a:t>
            </a:r>
            <a:r>
              <a:rPr lang="ru-RU" altLang="ru-RU" b="1" dirty="0">
                <a:latin typeface="+mj-lt"/>
                <a:cs typeface="Arial" charset="0"/>
              </a:rPr>
              <a:t>М</a:t>
            </a:r>
            <a:r>
              <a:rPr lang="ru-RU" altLang="ru-RU" b="1" dirty="0" smtClean="0">
                <a:latin typeface="+mj-lt"/>
                <a:cs typeface="Arial" charset="0"/>
              </a:rPr>
              <a:t>ожет быть</a:t>
            </a:r>
            <a:endParaRPr kumimoji="0" lang="ru-RU" altLang="ru-RU" b="1" dirty="0" smtClean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9281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917105"/>
            <a:ext cx="8750300" cy="4320207"/>
          </a:xfrm>
        </p:spPr>
        <p:txBody>
          <a:bodyPr>
            <a:no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kumimoji="0" lang="ru-RU" altLang="ru-RU" sz="3600" dirty="0" smtClean="0">
                <a:cs typeface="Arial" charset="0"/>
              </a:rPr>
              <a:t>Что же пришлось сделать?</a:t>
            </a:r>
          </a:p>
          <a:p>
            <a:pPr marL="0" indent="0" eaLnBrk="1" hangingPunct="1">
              <a:buFont typeface="Arial" charset="0"/>
              <a:buAutoNum type="arabicPeriod"/>
            </a:pPr>
            <a:r>
              <a:rPr kumimoji="0" lang="ru-RU" altLang="ru-RU" sz="3600" dirty="0" smtClean="0">
                <a:cs typeface="Arial" charset="0"/>
              </a:rPr>
              <a:t>Постулировать специальную </a:t>
            </a:r>
            <a:r>
              <a:rPr lang="ru-RU" altLang="ru-RU" sz="3600" dirty="0" smtClean="0">
                <a:cs typeface="Arial" charset="0"/>
              </a:rPr>
              <a:t>единицу - </a:t>
            </a:r>
            <a:r>
              <a:rPr kumimoji="0" lang="ru-RU" altLang="ru-RU" sz="3600" dirty="0" smtClean="0">
                <a:cs typeface="Arial" charset="0"/>
              </a:rPr>
              <a:t>синтаксическую </a:t>
            </a:r>
            <a:r>
              <a:rPr kumimoji="0" lang="ru-RU" altLang="ru-RU" sz="3600" dirty="0" err="1" smtClean="0">
                <a:cs typeface="Arial" charset="0"/>
              </a:rPr>
              <a:t>фразему</a:t>
            </a:r>
            <a:r>
              <a:rPr kumimoji="0" lang="ru-RU" altLang="ru-RU" sz="3600" dirty="0" smtClean="0">
                <a:cs typeface="Arial" charset="0"/>
              </a:rPr>
              <a:t> </a:t>
            </a:r>
            <a:r>
              <a:rPr kumimoji="0" lang="ru-RU" altLang="ru-RU" sz="3600" b="1" i="1" dirty="0" smtClean="0">
                <a:cs typeface="Arial" charset="0"/>
              </a:rPr>
              <a:t>может быть. </a:t>
            </a:r>
          </a:p>
          <a:p>
            <a:pPr marL="0" indent="0" eaLnBrk="1" hangingPunct="1">
              <a:buFont typeface="Arial" charset="0"/>
              <a:buAutoNum type="arabicPeriod"/>
            </a:pPr>
            <a:r>
              <a:rPr kumimoji="0" lang="ru-RU" altLang="ru-RU" sz="3600" dirty="0" smtClean="0">
                <a:cs typeface="Arial" charset="0"/>
              </a:rPr>
              <a:t>Сформулировать правило, которое обеспечивает управление со стороны этой </a:t>
            </a:r>
            <a:r>
              <a:rPr kumimoji="0" lang="ru-RU" altLang="ru-RU" sz="3600" dirty="0" err="1" smtClean="0">
                <a:cs typeface="Arial" charset="0"/>
              </a:rPr>
              <a:t>фраземы</a:t>
            </a:r>
            <a:r>
              <a:rPr kumimoji="0" lang="ru-RU" altLang="ru-RU" sz="3600" dirty="0" smtClean="0">
                <a:cs typeface="Arial" charset="0"/>
              </a:rPr>
              <a:t> придаточным предложением, вводимым союзом </a:t>
            </a:r>
            <a:r>
              <a:rPr kumimoji="0" lang="ru-RU" altLang="ru-RU" sz="3600" i="1" dirty="0" smtClean="0">
                <a:cs typeface="Arial" charset="0"/>
              </a:rPr>
              <a:t>что </a:t>
            </a:r>
            <a:r>
              <a:rPr kumimoji="0" lang="ru-RU" altLang="ru-RU" sz="3600" dirty="0" smtClean="0">
                <a:cs typeface="Arial" charset="0"/>
              </a:rPr>
              <a:t>(и, заодно, </a:t>
            </a:r>
            <a:r>
              <a:rPr kumimoji="0" lang="ru-RU" altLang="ru-RU" sz="3600" i="1" dirty="0" smtClean="0">
                <a:cs typeface="Arial" charset="0"/>
              </a:rPr>
              <a:t>чтобы</a:t>
            </a:r>
            <a:r>
              <a:rPr kumimoji="0" lang="ru-RU" altLang="ru-RU" sz="3600" dirty="0" smtClean="0">
                <a:cs typeface="Arial" charset="0"/>
              </a:rPr>
              <a:t>)</a:t>
            </a:r>
            <a:r>
              <a:rPr kumimoji="0" lang="ru-RU" altLang="ru-RU" sz="3600" i="1" dirty="0" smtClean="0">
                <a:cs typeface="Arial" charset="0"/>
              </a:rPr>
              <a:t>.</a:t>
            </a:r>
            <a:r>
              <a:rPr kumimoji="0" lang="ru-RU" altLang="ru-RU" sz="3600" dirty="0" smtClean="0">
                <a:cs typeface="Arial" charset="0"/>
              </a:rPr>
              <a:t> </a:t>
            </a:r>
          </a:p>
        </p:txBody>
      </p:sp>
      <p:sp>
        <p:nvSpPr>
          <p:cNvPr id="10244" name="Дата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17 июля 2014 г.</a:t>
            </a:r>
          </a:p>
        </p:txBody>
      </p:sp>
      <p:sp>
        <p:nvSpPr>
          <p:cNvPr id="10245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Шестнадцатая летняя лингвистическая школа, Дубна</a:t>
            </a:r>
          </a:p>
        </p:txBody>
      </p:sp>
      <p:sp>
        <p:nvSpPr>
          <p:cNvPr id="10246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514AA6-8EEE-4B0A-8935-996DF8C8D4D3}" type="slidenum">
              <a:rPr lang="ru-RU" altLang="ru-RU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ru-RU" altLang="ru-RU" b="1" dirty="0" smtClean="0">
                <a:latin typeface="+mj-lt"/>
                <a:cs typeface="Arial" charset="0"/>
              </a:rPr>
              <a:t>2. </a:t>
            </a:r>
            <a:r>
              <a:rPr lang="ru-RU" altLang="ru-RU" b="1" dirty="0">
                <a:latin typeface="+mj-lt"/>
                <a:cs typeface="Arial" charset="0"/>
              </a:rPr>
              <a:t>М</a:t>
            </a:r>
            <a:r>
              <a:rPr lang="ru-RU" altLang="ru-RU" b="1" dirty="0" smtClean="0">
                <a:latin typeface="+mj-lt"/>
                <a:cs typeface="Arial" charset="0"/>
              </a:rPr>
              <a:t>ожет быть</a:t>
            </a:r>
            <a:endParaRPr kumimoji="0" lang="ru-RU" altLang="ru-RU" b="1" dirty="0" smtClean="0">
              <a:latin typeface="+mj-lt"/>
              <a:cs typeface="Arial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95536" y="260648"/>
            <a:ext cx="8229600" cy="1143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b="1" smtClean="0">
                <a:latin typeface="+mj-lt"/>
                <a:cs typeface="Arial" charset="0"/>
              </a:rPr>
              <a:t>2. Может быть</a:t>
            </a:r>
            <a:endParaRPr lang="ru-RU" altLang="ru-RU" b="1" dirty="0" smtClean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8914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917626"/>
            <a:ext cx="8750300" cy="3959646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kumimoji="0" lang="ru-RU" altLang="ru-RU" sz="3600" dirty="0" smtClean="0">
                <a:cs typeface="Arial" charset="0"/>
              </a:rPr>
              <a:t>Это дало нам возможность адекватно представлять такие типы конструкций:</a:t>
            </a:r>
          </a:p>
        </p:txBody>
      </p:sp>
      <p:sp>
        <p:nvSpPr>
          <p:cNvPr id="11268" name="Дата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17 июля 2014 г.</a:t>
            </a:r>
          </a:p>
        </p:txBody>
      </p:sp>
      <p:sp>
        <p:nvSpPr>
          <p:cNvPr id="11269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Шестнадцатая летняя лингвистическая школа, Дубна</a:t>
            </a:r>
          </a:p>
        </p:txBody>
      </p:sp>
      <p:sp>
        <p:nvSpPr>
          <p:cNvPr id="1127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F60EB25-547C-42DB-A453-F419961DBA8B}" type="slidenum">
              <a:rPr lang="ru-RU" altLang="ru-RU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sp>
        <p:nvSpPr>
          <p:cNvPr id="10" name="Rectangle 2"/>
          <p:cNvSpPr txBox="1"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b="1" smtClean="0">
                <a:latin typeface="+mj-lt"/>
                <a:cs typeface="Arial" charset="0"/>
              </a:rPr>
              <a:t>2. Может быть</a:t>
            </a:r>
            <a:endParaRPr lang="ru-RU" altLang="ru-RU" b="1" dirty="0" smtClean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978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Тема прошлого года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2</a:t>
            </a:fld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504" y="1600200"/>
            <a:ext cx="742299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0859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557586"/>
            <a:ext cx="8750300" cy="4751734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kumimoji="0" lang="ru-RU" altLang="ru-RU" sz="2800" i="1" dirty="0" smtClean="0">
                <a:latin typeface="Arial" charset="0"/>
                <a:cs typeface="Arial" charset="0"/>
              </a:rPr>
              <a:t>Очень </a:t>
            </a:r>
            <a:r>
              <a:rPr kumimoji="0" lang="ru-RU" altLang="ru-RU" sz="2800" b="1" i="1" dirty="0" smtClean="0">
                <a:latin typeface="Arial" charset="0"/>
                <a:cs typeface="Arial" charset="0"/>
              </a:rPr>
              <a:t>может быть, что </a:t>
            </a:r>
            <a:r>
              <a:rPr kumimoji="0" lang="ru-RU" altLang="ru-RU" sz="2800" i="1" dirty="0" smtClean="0">
                <a:latin typeface="Arial" charset="0"/>
                <a:cs typeface="Arial" charset="0"/>
              </a:rPr>
              <a:t>к физике или биологии судьба была менее благосклонна: оборудование устаревало, препараты кончались, сотрудники разъезжались. </a:t>
            </a:r>
            <a:r>
              <a:rPr kumimoji="0" lang="ru-RU" altLang="ru-RU" sz="2800" dirty="0" smtClean="0">
                <a:latin typeface="Arial" charset="0"/>
                <a:cs typeface="Arial" charset="0"/>
              </a:rPr>
              <a:t>(В. М. Живов. Наука выживания и выживание науки)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altLang="ru-RU" sz="2800" i="1" dirty="0" smtClean="0">
                <a:latin typeface="Arial" charset="0"/>
                <a:cs typeface="Arial" charset="0"/>
              </a:rPr>
              <a:t>Не </a:t>
            </a:r>
            <a:r>
              <a:rPr kumimoji="0" lang="ru-RU" altLang="ru-RU" sz="2800" b="1" i="1" dirty="0" smtClean="0">
                <a:latin typeface="Arial" charset="0"/>
                <a:cs typeface="Arial" charset="0"/>
              </a:rPr>
              <a:t>может быть, что </a:t>
            </a:r>
            <a:r>
              <a:rPr kumimoji="0" lang="ru-RU" altLang="ru-RU" sz="2800" i="1" dirty="0" smtClean="0">
                <a:latin typeface="Arial" charset="0"/>
                <a:cs typeface="Arial" charset="0"/>
              </a:rPr>
              <a:t>из-за идиотизма большого числа политических деятелей в разных странах этот гигантский эксперимент, который каким-то образом природа начала с нами, может оборваться </a:t>
            </a:r>
            <a:r>
              <a:rPr kumimoji="0" lang="ru-RU" altLang="ru-RU" sz="2800" dirty="0" smtClean="0">
                <a:latin typeface="Arial" charset="0"/>
                <a:cs typeface="Arial" charset="0"/>
              </a:rPr>
              <a:t>(</a:t>
            </a:r>
            <a:r>
              <a:rPr kumimoji="0" lang="ru-RU" altLang="ru-RU" sz="2800" dirty="0" err="1" smtClean="0">
                <a:latin typeface="Arial" charset="0"/>
                <a:cs typeface="Arial" charset="0"/>
              </a:rPr>
              <a:t>Вяч</a:t>
            </a:r>
            <a:r>
              <a:rPr kumimoji="0" lang="ru-RU" altLang="ru-RU" sz="2800" dirty="0" smtClean="0">
                <a:latin typeface="Arial" charset="0"/>
                <a:cs typeface="Arial" charset="0"/>
              </a:rPr>
              <a:t>. Вс. Иванов).</a:t>
            </a:r>
          </a:p>
        </p:txBody>
      </p:sp>
      <p:sp>
        <p:nvSpPr>
          <p:cNvPr id="11268" name="Дата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17 июля 2014 г.</a:t>
            </a:r>
          </a:p>
        </p:txBody>
      </p:sp>
      <p:sp>
        <p:nvSpPr>
          <p:cNvPr id="11269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Шестнадцатая летняя лингвистическая школа, Дубна</a:t>
            </a:r>
          </a:p>
        </p:txBody>
      </p:sp>
      <p:sp>
        <p:nvSpPr>
          <p:cNvPr id="1127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F60EB25-547C-42DB-A453-F419961DBA8B}" type="slidenum">
              <a:rPr lang="ru-RU" altLang="ru-RU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sp>
        <p:nvSpPr>
          <p:cNvPr id="10" name="Rectangle 2"/>
          <p:cNvSpPr txBox="1"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b="1" smtClean="0">
                <a:latin typeface="+mj-lt"/>
                <a:cs typeface="Arial" charset="0"/>
              </a:rPr>
              <a:t>2. Может быть</a:t>
            </a:r>
            <a:endParaRPr lang="ru-RU" altLang="ru-RU" b="1" dirty="0" smtClean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1857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58204" y="1845618"/>
            <a:ext cx="8750300" cy="424767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kumimoji="0" lang="ru-RU" altLang="ru-RU" sz="2800" i="1" dirty="0" smtClean="0">
                <a:latin typeface="Arial" charset="0"/>
                <a:cs typeface="Arial" charset="0"/>
              </a:rPr>
              <a:t>Не </a:t>
            </a:r>
            <a:r>
              <a:rPr kumimoji="0" lang="ru-RU" altLang="ru-RU" sz="2800" b="1" i="1" dirty="0" smtClean="0">
                <a:latin typeface="Arial" charset="0"/>
                <a:cs typeface="Arial" charset="0"/>
              </a:rPr>
              <a:t>может быть, чтобы </a:t>
            </a:r>
            <a:r>
              <a:rPr kumimoji="0" lang="ru-RU" altLang="ru-RU" sz="2800" i="1" dirty="0" smtClean="0">
                <a:latin typeface="Arial" charset="0"/>
                <a:cs typeface="Arial" charset="0"/>
              </a:rPr>
              <a:t>в одно и то же время в Помпеях уличным языком была латынь, а у Данте во Флоренции ― итальянский </a:t>
            </a:r>
            <a:r>
              <a:rPr kumimoji="0" lang="ru-RU" altLang="ru-RU" sz="2800" dirty="0" smtClean="0">
                <a:latin typeface="Arial" charset="0"/>
                <a:cs typeface="Arial" charset="0"/>
              </a:rPr>
              <a:t>(А. А. Зализняк. Лингвистика по А. Т. Фоменко).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altLang="ru-RU" sz="2800" b="1" i="1" dirty="0" smtClean="0">
                <a:latin typeface="Arial" charset="0"/>
                <a:cs typeface="Arial" charset="0"/>
              </a:rPr>
              <a:t>Могло ли быть, чтобы </a:t>
            </a:r>
            <a:r>
              <a:rPr kumimoji="0" lang="ru-RU" altLang="ru-RU" sz="2800" i="1" dirty="0" smtClean="0">
                <a:latin typeface="Arial" charset="0"/>
                <a:cs typeface="Arial" charset="0"/>
              </a:rPr>
              <a:t>ты была не жена Стивы? </a:t>
            </a:r>
            <a:r>
              <a:rPr kumimoji="0" lang="ru-RU" altLang="ru-RU" sz="2800" dirty="0" smtClean="0">
                <a:latin typeface="Arial" charset="0"/>
                <a:cs typeface="Arial" charset="0"/>
              </a:rPr>
              <a:t>(</a:t>
            </a:r>
            <a:r>
              <a:rPr kumimoji="0" lang="ru-RU" altLang="ru-RU" sz="2800" dirty="0" err="1" smtClean="0">
                <a:latin typeface="Arial" charset="0"/>
                <a:cs typeface="Arial" charset="0"/>
              </a:rPr>
              <a:t>Л.Н.Толстой</a:t>
            </a:r>
            <a:r>
              <a:rPr kumimoji="0" lang="ru-RU" altLang="ru-RU" sz="2800" dirty="0" smtClean="0">
                <a:latin typeface="Arial" charset="0"/>
                <a:cs typeface="Arial" charset="0"/>
              </a:rPr>
              <a:t>. Анна Каренина)</a:t>
            </a:r>
          </a:p>
          <a:p>
            <a:pPr marL="0" indent="0" eaLnBrk="1" hangingPunct="1">
              <a:buFont typeface="Arial" charset="0"/>
              <a:buNone/>
            </a:pPr>
            <a:endParaRPr kumimoji="0" lang="ru-RU" altLang="ru-RU" sz="2800" dirty="0" smtClean="0">
              <a:latin typeface="Arial" charset="0"/>
              <a:cs typeface="Arial" charset="0"/>
            </a:endParaRPr>
          </a:p>
        </p:txBody>
      </p:sp>
      <p:sp>
        <p:nvSpPr>
          <p:cNvPr id="12292" name="Дата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17 июля 2014 г.</a:t>
            </a:r>
          </a:p>
        </p:txBody>
      </p:sp>
      <p:sp>
        <p:nvSpPr>
          <p:cNvPr id="12293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Шестнадцатая летняя лингвистическая школа, Дубна</a:t>
            </a:r>
          </a:p>
        </p:txBody>
      </p:sp>
      <p:sp>
        <p:nvSpPr>
          <p:cNvPr id="12294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8FBE2F8-53B6-46AE-A37D-E278506DF866}" type="slidenum">
              <a:rPr lang="ru-RU" altLang="ru-RU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sp>
        <p:nvSpPr>
          <p:cNvPr id="8" name="Rectangle 2"/>
          <p:cNvSpPr txBox="1"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b="1" smtClean="0">
                <a:latin typeface="+mj-lt"/>
                <a:cs typeface="Arial" charset="0"/>
              </a:rPr>
              <a:t>2. Может быть</a:t>
            </a:r>
            <a:endParaRPr lang="ru-RU" altLang="ru-RU" b="1" dirty="0" smtClean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088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701602"/>
            <a:ext cx="8750300" cy="4607718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kumimoji="0" lang="ru-RU" altLang="ru-RU" sz="2800" dirty="0" smtClean="0">
                <a:latin typeface="Arial" charset="0"/>
                <a:cs typeface="Arial" charset="0"/>
              </a:rPr>
              <a:t>Обычно</a:t>
            </a:r>
            <a:r>
              <a:rPr kumimoji="0" lang="ru-RU" altLang="ru-RU" sz="2800" i="1" dirty="0" smtClean="0">
                <a:latin typeface="Arial" charset="0"/>
                <a:cs typeface="Arial" charset="0"/>
              </a:rPr>
              <a:t> </a:t>
            </a:r>
            <a:r>
              <a:rPr kumimoji="0" lang="ru-RU" altLang="ru-RU" sz="2800" dirty="0" smtClean="0">
                <a:latin typeface="Arial" charset="0"/>
                <a:cs typeface="Arial" charset="0"/>
              </a:rPr>
              <a:t>модальный глагол не вносит никаких дополнительных свойств в валентную структуру глагола, который к нему присоединяется: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altLang="ru-RU" sz="2800" i="1" dirty="0" smtClean="0">
                <a:latin typeface="Arial" charset="0"/>
                <a:cs typeface="Arial" charset="0"/>
              </a:rPr>
              <a:t>Ему нравится спорить – Ему могло нравиться спорить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altLang="ru-RU" sz="2800" i="1" dirty="0" smtClean="0">
                <a:latin typeface="Arial" charset="0"/>
                <a:cs typeface="Arial" charset="0"/>
              </a:rPr>
              <a:t>Нас огорчает, что Спартак проигрывает – Нас может огорчить, что Спартак проигрывает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altLang="ru-RU" sz="2800" i="1" dirty="0" smtClean="0">
                <a:latin typeface="Arial" charset="0"/>
                <a:cs typeface="Arial" charset="0"/>
              </a:rPr>
              <a:t>От этого никак не зависит, примут ли его – От этого  никак не может зависеть, примут ли его.</a:t>
            </a:r>
          </a:p>
        </p:txBody>
      </p:sp>
      <p:sp>
        <p:nvSpPr>
          <p:cNvPr id="13316" name="Дата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17 июля 2014 г.</a:t>
            </a:r>
          </a:p>
        </p:txBody>
      </p:sp>
      <p:sp>
        <p:nvSpPr>
          <p:cNvPr id="13317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Шестнадцатая летняя лингвистическая школа, Дубна</a:t>
            </a:r>
          </a:p>
        </p:txBody>
      </p:sp>
      <p:sp>
        <p:nvSpPr>
          <p:cNvPr id="13318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E4BDD11-88C2-41A4-9EBB-708BBA173D23}" type="slidenum">
              <a:rPr lang="ru-RU" altLang="ru-RU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sp>
        <p:nvSpPr>
          <p:cNvPr id="8" name="Rectangle 2"/>
          <p:cNvSpPr txBox="1"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b="1" smtClean="0">
                <a:latin typeface="+mj-lt"/>
                <a:cs typeface="Arial" charset="0"/>
              </a:rPr>
              <a:t>2. Может быть</a:t>
            </a:r>
            <a:endParaRPr lang="ru-RU" altLang="ru-RU" b="1" dirty="0" smtClean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01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700808"/>
            <a:ext cx="8750300" cy="4679726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kumimoji="0" lang="ru-RU" altLang="ru-RU" sz="2800" dirty="0" smtClean="0">
                <a:latin typeface="Arial" charset="0"/>
                <a:cs typeface="Arial" charset="0"/>
              </a:rPr>
              <a:t>С глаголом </a:t>
            </a:r>
            <a:r>
              <a:rPr kumimoji="0" lang="ru-RU" altLang="ru-RU" sz="2800" i="1" dirty="0" smtClean="0">
                <a:latin typeface="Arial" charset="0"/>
                <a:cs typeface="Arial" charset="0"/>
              </a:rPr>
              <a:t>быть </a:t>
            </a:r>
            <a:r>
              <a:rPr lang="ru-RU" altLang="ru-RU" sz="2800" b="1" dirty="0" smtClean="0">
                <a:latin typeface="Arial" charset="0"/>
                <a:cs typeface="Arial" charset="0"/>
              </a:rPr>
              <a:t>обычно </a:t>
            </a:r>
            <a:r>
              <a:rPr kumimoji="0" lang="ru-RU" altLang="ru-RU" sz="2800" dirty="0" smtClean="0">
                <a:latin typeface="Arial" charset="0"/>
                <a:cs typeface="Arial" charset="0"/>
              </a:rPr>
              <a:t>дело обстоит так же: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altLang="ru-RU" sz="2800" dirty="0" smtClean="0">
                <a:latin typeface="Arial" charset="0"/>
                <a:cs typeface="Arial" charset="0"/>
              </a:rPr>
              <a:t> 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altLang="ru-RU" sz="2800" i="1" dirty="0" smtClean="0">
                <a:latin typeface="Arial" charset="0"/>
                <a:cs typeface="Arial" charset="0"/>
              </a:rPr>
              <a:t>Он может быть в Дубне в четверг -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z="2800" i="1" dirty="0" smtClean="0">
                <a:latin typeface="Arial" charset="0"/>
                <a:cs typeface="Arial" charset="0"/>
              </a:rPr>
              <a:t>Он будет в Дубне в четверг.</a:t>
            </a:r>
          </a:p>
          <a:p>
            <a:pPr marL="0" indent="0">
              <a:buNone/>
            </a:pPr>
            <a:r>
              <a:rPr lang="ru-RU" altLang="ru-RU" sz="2800" i="1" dirty="0">
                <a:latin typeface="Arial" charset="0"/>
                <a:cs typeface="Arial" charset="0"/>
              </a:rPr>
              <a:t>Он </a:t>
            </a:r>
            <a:r>
              <a:rPr lang="ru-RU" altLang="ru-RU" sz="2800" i="1" dirty="0" smtClean="0">
                <a:latin typeface="Arial" charset="0"/>
                <a:cs typeface="Arial" charset="0"/>
              </a:rPr>
              <a:t>мог быть учителем - </a:t>
            </a:r>
            <a:endParaRPr lang="ru-RU" altLang="ru-RU" sz="2800" i="1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ru-RU" altLang="ru-RU" sz="2800" i="1" dirty="0">
                <a:latin typeface="Arial" charset="0"/>
                <a:cs typeface="Arial" charset="0"/>
              </a:rPr>
              <a:t>Он </a:t>
            </a:r>
            <a:r>
              <a:rPr lang="ru-RU" altLang="ru-RU" sz="2800" i="1" dirty="0" smtClean="0">
                <a:latin typeface="Arial" charset="0"/>
                <a:cs typeface="Arial" charset="0"/>
              </a:rPr>
              <a:t>был учителем.</a:t>
            </a:r>
          </a:p>
          <a:p>
            <a:pPr marL="0" indent="0">
              <a:buNone/>
            </a:pPr>
            <a:r>
              <a:rPr lang="ru-RU" altLang="ru-RU" sz="2800" i="1" dirty="0" smtClean="0">
                <a:latin typeface="Arial" charset="0"/>
                <a:cs typeface="Arial" charset="0"/>
              </a:rPr>
              <a:t>Она могла быть высокого роста - </a:t>
            </a:r>
            <a:endParaRPr lang="ru-RU" altLang="ru-RU" sz="2800" i="1" dirty="0">
              <a:latin typeface="Arial" charset="0"/>
              <a:cs typeface="Arial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kumimoji="0" lang="ru-RU" altLang="ru-RU" sz="2800" i="1" dirty="0" smtClean="0">
                <a:latin typeface="Arial" charset="0"/>
                <a:cs typeface="Arial" charset="0"/>
              </a:rPr>
              <a:t>Она была высокого роста.</a:t>
            </a:r>
          </a:p>
        </p:txBody>
      </p:sp>
      <p:sp>
        <p:nvSpPr>
          <p:cNvPr id="14340" name="Дата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17 июля 2014 г.</a:t>
            </a:r>
          </a:p>
        </p:txBody>
      </p:sp>
      <p:sp>
        <p:nvSpPr>
          <p:cNvPr id="14341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Шестнадцатая летняя лингвистическая школа, Дубна</a:t>
            </a:r>
          </a:p>
        </p:txBody>
      </p:sp>
      <p:sp>
        <p:nvSpPr>
          <p:cNvPr id="14342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C5926C2-F44B-4CB2-8EBF-E0E0019422D8}" type="slidenum">
              <a:rPr lang="ru-RU" altLang="ru-RU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sp>
        <p:nvSpPr>
          <p:cNvPr id="8" name="Rectangle 2"/>
          <p:cNvSpPr txBox="1"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b="1" smtClean="0">
                <a:latin typeface="+mj-lt"/>
                <a:cs typeface="Arial" charset="0"/>
              </a:rPr>
              <a:t>2. Может быть</a:t>
            </a:r>
            <a:endParaRPr lang="ru-RU" altLang="ru-RU" b="1" dirty="0" smtClean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2715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700808"/>
            <a:ext cx="8750300" cy="4679726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Arial" charset="0"/>
              <a:buNone/>
            </a:pPr>
            <a:r>
              <a:rPr kumimoji="0" lang="ru-RU" altLang="ru-RU" sz="2600" dirty="0" smtClean="0">
                <a:latin typeface="Arial" charset="0"/>
                <a:cs typeface="Arial" charset="0"/>
              </a:rPr>
              <a:t>Однако в случае управления придаточным со </a:t>
            </a:r>
            <a:r>
              <a:rPr kumimoji="0" lang="ru-RU" altLang="ru-RU" sz="2600" i="1" dirty="0" smtClean="0">
                <a:latin typeface="Arial" charset="0"/>
                <a:cs typeface="Arial" charset="0"/>
              </a:rPr>
              <a:t>что</a:t>
            </a:r>
            <a:r>
              <a:rPr kumimoji="0" lang="en-US" altLang="ru-RU" sz="2600" i="1" dirty="0" smtClean="0">
                <a:latin typeface="Arial" charset="0"/>
                <a:cs typeface="Arial" charset="0"/>
              </a:rPr>
              <a:t>/</a:t>
            </a:r>
            <a:r>
              <a:rPr kumimoji="0" lang="ru-RU" altLang="ru-RU" sz="2600" i="1" dirty="0" smtClean="0">
                <a:latin typeface="Arial" charset="0"/>
                <a:cs typeface="Arial" charset="0"/>
              </a:rPr>
              <a:t>чтобы </a:t>
            </a:r>
            <a:r>
              <a:rPr kumimoji="0" lang="ru-RU" altLang="ru-RU" sz="2600" dirty="0" smtClean="0">
                <a:latin typeface="Arial" charset="0"/>
                <a:cs typeface="Arial" charset="0"/>
              </a:rPr>
              <a:t>дело обстоит по-другому: изолированный глагол </a:t>
            </a:r>
            <a:r>
              <a:rPr kumimoji="0" lang="ru-RU" altLang="ru-RU" sz="2600" i="1" dirty="0" smtClean="0">
                <a:latin typeface="Arial" charset="0"/>
                <a:cs typeface="Arial" charset="0"/>
              </a:rPr>
              <a:t>быть </a:t>
            </a:r>
            <a:r>
              <a:rPr kumimoji="0" lang="ru-RU" altLang="ru-RU" sz="2600" dirty="0" smtClean="0">
                <a:latin typeface="Arial" charset="0"/>
                <a:cs typeface="Arial" charset="0"/>
              </a:rPr>
              <a:t>им не управляет; ср. 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altLang="ru-RU" sz="2600" i="1" dirty="0" smtClean="0">
                <a:latin typeface="Arial" charset="0"/>
                <a:cs typeface="Arial" charset="0"/>
              </a:rPr>
              <a:t>*Было, что она не приходила домой по нескольку дней.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altLang="ru-RU" sz="2600" dirty="0" smtClean="0">
                <a:latin typeface="Arial" charset="0"/>
                <a:cs typeface="Arial" charset="0"/>
              </a:rPr>
              <a:t>Единичные примеры </a:t>
            </a:r>
            <a:r>
              <a:rPr lang="ru-RU" altLang="ru-RU" sz="2600" dirty="0" smtClean="0">
                <a:latin typeface="Arial" charset="0"/>
                <a:cs typeface="Arial" charset="0"/>
              </a:rPr>
              <a:t>из НКРЯ </a:t>
            </a:r>
            <a:r>
              <a:rPr kumimoji="0" lang="ru-RU" altLang="ru-RU" sz="2600" dirty="0" smtClean="0">
                <a:latin typeface="Arial" charset="0"/>
                <a:cs typeface="Arial" charset="0"/>
              </a:rPr>
              <a:t>относятся к </a:t>
            </a:r>
            <a:r>
              <a:rPr kumimoji="0" lang="en-US" altLang="ru-RU" sz="2600" dirty="0" smtClean="0">
                <a:latin typeface="Arial" charset="0"/>
                <a:cs typeface="Arial" charset="0"/>
              </a:rPr>
              <a:t>XIX </a:t>
            </a:r>
            <a:r>
              <a:rPr kumimoji="0" lang="ru-RU" altLang="ru-RU" sz="2600" dirty="0" smtClean="0">
                <a:latin typeface="Arial" charset="0"/>
                <a:cs typeface="Arial" charset="0"/>
              </a:rPr>
              <a:t>веку или началу </a:t>
            </a:r>
            <a:r>
              <a:rPr kumimoji="0" lang="en-US" altLang="ru-RU" sz="2600" dirty="0" smtClean="0">
                <a:latin typeface="Arial" charset="0"/>
                <a:cs typeface="Arial" charset="0"/>
              </a:rPr>
              <a:t>XX </a:t>
            </a:r>
            <a:r>
              <a:rPr kumimoji="0" lang="ru-RU" altLang="ru-RU" sz="2600" dirty="0" smtClean="0">
                <a:latin typeface="Arial" charset="0"/>
                <a:cs typeface="Arial" charset="0"/>
              </a:rPr>
              <a:t>века: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altLang="ru-RU" sz="2600" i="1" dirty="0" smtClean="0">
                <a:latin typeface="Arial" charset="0"/>
                <a:cs typeface="Arial" charset="0"/>
              </a:rPr>
              <a:t>Со мной ведь один раз было же, что была я отдана бесам на поругание! </a:t>
            </a:r>
            <a:r>
              <a:rPr kumimoji="0" lang="ru-RU" altLang="ru-RU" sz="2600" dirty="0" smtClean="0">
                <a:latin typeface="Arial" charset="0"/>
                <a:cs typeface="Arial" charset="0"/>
              </a:rPr>
              <a:t>(Н. С. Лесков. Воительница, 1866)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altLang="ru-RU" sz="2600" i="1" dirty="0" smtClean="0">
                <a:latin typeface="Arial" charset="0"/>
                <a:cs typeface="Arial" charset="0"/>
              </a:rPr>
              <a:t>Было ли, чтобы раскольники отказывались от столь необходимого им в здешнем краю огнестрельного оружия? </a:t>
            </a:r>
            <a:r>
              <a:rPr kumimoji="0" lang="ru-RU" altLang="ru-RU" sz="2600" dirty="0" smtClean="0">
                <a:latin typeface="Arial" charset="0"/>
                <a:cs typeface="Arial" charset="0"/>
              </a:rPr>
              <a:t>(Н. И. Березин. Пешком по карельским водопадам,1903)</a:t>
            </a:r>
          </a:p>
        </p:txBody>
      </p:sp>
      <p:sp>
        <p:nvSpPr>
          <p:cNvPr id="14340" name="Дата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17 июля 2014 г.</a:t>
            </a:r>
          </a:p>
        </p:txBody>
      </p:sp>
      <p:sp>
        <p:nvSpPr>
          <p:cNvPr id="14341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Шестнадцатая летняя лингвистическая школа, Дубна</a:t>
            </a:r>
          </a:p>
        </p:txBody>
      </p:sp>
      <p:sp>
        <p:nvSpPr>
          <p:cNvPr id="14342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C5926C2-F44B-4CB2-8EBF-E0E0019422D8}" type="slidenum">
              <a:rPr lang="ru-RU" altLang="ru-RU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sp>
        <p:nvSpPr>
          <p:cNvPr id="8" name="Rectangle 2"/>
          <p:cNvSpPr txBox="1"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b="1" smtClean="0">
                <a:latin typeface="+mj-lt"/>
                <a:cs typeface="Arial" charset="0"/>
              </a:rPr>
              <a:t>2. Может быть</a:t>
            </a:r>
            <a:endParaRPr lang="ru-RU" altLang="ru-RU" b="1" dirty="0" smtClean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1909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773610"/>
            <a:ext cx="8750300" cy="4031654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kumimoji="0" lang="ru-RU" altLang="ru-RU" sz="2600" dirty="0" smtClean="0">
                <a:latin typeface="Arial" charset="0"/>
                <a:cs typeface="Arial" charset="0"/>
              </a:rPr>
              <a:t>Этой особенностью глагол </a:t>
            </a:r>
            <a:r>
              <a:rPr kumimoji="0" lang="ru-RU" altLang="ru-RU" sz="2600" i="1" dirty="0" smtClean="0">
                <a:latin typeface="Arial" charset="0"/>
                <a:cs typeface="Arial" charset="0"/>
              </a:rPr>
              <a:t>быть</a:t>
            </a:r>
            <a:r>
              <a:rPr kumimoji="0" lang="ru-RU" altLang="ru-RU" sz="2600" dirty="0" smtClean="0">
                <a:latin typeface="Arial" charset="0"/>
                <a:cs typeface="Arial" charset="0"/>
              </a:rPr>
              <a:t> отличается от </a:t>
            </a:r>
            <a:r>
              <a:rPr kumimoji="0" lang="ru-RU" altLang="ru-RU" sz="2600" i="1" dirty="0" smtClean="0">
                <a:latin typeface="Arial" charset="0"/>
                <a:cs typeface="Arial" charset="0"/>
              </a:rPr>
              <a:t>бывать:</a:t>
            </a:r>
            <a:endParaRPr kumimoji="0" lang="ru-RU" altLang="ru-RU" sz="2600" dirty="0" smtClean="0">
              <a:latin typeface="Arial" charset="0"/>
              <a:cs typeface="Arial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kumimoji="0" lang="ru-RU" altLang="ru-RU" sz="2600" b="1" i="1" dirty="0" smtClean="0">
                <a:latin typeface="Arial" charset="0"/>
                <a:cs typeface="Arial" charset="0"/>
              </a:rPr>
              <a:t>Бывает, что </a:t>
            </a:r>
            <a:r>
              <a:rPr kumimoji="0" lang="ru-RU" altLang="ru-RU" sz="2600" i="1" dirty="0" smtClean="0">
                <a:latin typeface="Arial" charset="0"/>
                <a:cs typeface="Arial" charset="0"/>
              </a:rPr>
              <a:t>ты ешь медведя, а </a:t>
            </a:r>
            <a:r>
              <a:rPr kumimoji="0" lang="ru-RU" altLang="ru-RU" sz="2600" b="1" i="1" dirty="0" smtClean="0">
                <a:latin typeface="Arial" charset="0"/>
                <a:cs typeface="Arial" charset="0"/>
              </a:rPr>
              <a:t>бывает, что </a:t>
            </a:r>
            <a:r>
              <a:rPr kumimoji="0" lang="ru-RU" altLang="ru-RU" sz="2600" i="1" dirty="0" smtClean="0">
                <a:latin typeface="Arial" charset="0"/>
                <a:cs typeface="Arial" charset="0"/>
              </a:rPr>
              <a:t>медведь ест тебя </a:t>
            </a:r>
            <a:r>
              <a:rPr kumimoji="0" lang="ru-RU" altLang="ru-RU" sz="2600" dirty="0" smtClean="0">
                <a:latin typeface="Arial" charset="0"/>
                <a:cs typeface="Arial" charset="0"/>
              </a:rPr>
              <a:t>(Д. Быстров);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altLang="ru-RU" sz="2600" i="1" dirty="0" smtClean="0">
                <a:latin typeface="Arial" charset="0"/>
                <a:cs typeface="Arial" charset="0"/>
              </a:rPr>
              <a:t>На заседании президиума Академии нечасто </a:t>
            </a:r>
            <a:r>
              <a:rPr kumimoji="0" lang="ru-RU" altLang="ru-RU" sz="2600" b="1" i="1" dirty="0" smtClean="0">
                <a:latin typeface="Arial" charset="0"/>
                <a:cs typeface="Arial" charset="0"/>
              </a:rPr>
              <a:t>бывает, чтобы </a:t>
            </a:r>
            <a:r>
              <a:rPr kumimoji="0" lang="ru-RU" altLang="ru-RU" sz="2600" i="1" dirty="0" smtClean="0">
                <a:latin typeface="Arial" charset="0"/>
                <a:cs typeface="Arial" charset="0"/>
              </a:rPr>
              <a:t>возражали президенту, но на этот раз именно так и случилось. </a:t>
            </a:r>
            <a:r>
              <a:rPr kumimoji="0" lang="ru-RU" altLang="ru-RU" sz="2600" dirty="0" smtClean="0">
                <a:latin typeface="Arial" charset="0"/>
                <a:cs typeface="Arial" charset="0"/>
              </a:rPr>
              <a:t>(Наука и жизнь», 2008)</a:t>
            </a:r>
            <a:endParaRPr kumimoji="0" lang="en-US" altLang="ru-RU" sz="2600" dirty="0" smtClean="0">
              <a:latin typeface="Arial" charset="0"/>
              <a:cs typeface="Arial" charset="0"/>
            </a:endParaRPr>
          </a:p>
        </p:txBody>
      </p:sp>
      <p:sp>
        <p:nvSpPr>
          <p:cNvPr id="15364" name="Дата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17 июля 2014 г.</a:t>
            </a:r>
          </a:p>
        </p:txBody>
      </p:sp>
      <p:sp>
        <p:nvSpPr>
          <p:cNvPr id="15365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Шестнадцатая летняя лингвистическая школа, Дубна</a:t>
            </a:r>
          </a:p>
        </p:txBody>
      </p:sp>
      <p:sp>
        <p:nvSpPr>
          <p:cNvPr id="15366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E7ABB2B-1DFF-4634-9073-50FA881744E7}" type="slidenum">
              <a:rPr lang="ru-RU" altLang="ru-RU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sp>
        <p:nvSpPr>
          <p:cNvPr id="8" name="Rectangle 2"/>
          <p:cNvSpPr txBox="1"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b="1" smtClean="0">
                <a:latin typeface="+mj-lt"/>
                <a:cs typeface="Arial" charset="0"/>
              </a:rPr>
              <a:t>2. Может быть</a:t>
            </a:r>
            <a:endParaRPr lang="ru-RU" altLang="ru-RU" b="1" dirty="0" smtClean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781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773610"/>
            <a:ext cx="8750300" cy="417567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z="2600" dirty="0" smtClean="0">
                <a:latin typeface="Arial" charset="0"/>
                <a:cs typeface="Arial" charset="0"/>
              </a:rPr>
              <a:t>П</a:t>
            </a:r>
            <a:r>
              <a:rPr kumimoji="0" lang="ru-RU" altLang="ru-RU" sz="2600" dirty="0" smtClean="0">
                <a:latin typeface="Arial" charset="0"/>
                <a:cs typeface="Arial" charset="0"/>
              </a:rPr>
              <a:t>охожим на </a:t>
            </a:r>
            <a:r>
              <a:rPr kumimoji="0" lang="ru-RU" altLang="ru-RU" sz="2600" i="1" dirty="0" smtClean="0">
                <a:latin typeface="Arial" charset="0"/>
                <a:cs typeface="Arial" charset="0"/>
              </a:rPr>
              <a:t>быть </a:t>
            </a:r>
            <a:r>
              <a:rPr kumimoji="0" lang="ru-RU" altLang="ru-RU" sz="2600" dirty="0" smtClean="0">
                <a:latin typeface="Arial" charset="0"/>
                <a:cs typeface="Arial" charset="0"/>
              </a:rPr>
              <a:t>образом ведут себя и глаголы </a:t>
            </a:r>
            <a:r>
              <a:rPr kumimoji="0" lang="ru-RU" altLang="ru-RU" sz="2600" i="1" dirty="0" smtClean="0">
                <a:latin typeface="Arial" charset="0"/>
                <a:cs typeface="Arial" charset="0"/>
              </a:rPr>
              <a:t>происходить </a:t>
            </a:r>
            <a:r>
              <a:rPr kumimoji="0" lang="ru-RU" altLang="ru-RU" sz="2600" dirty="0" smtClean="0">
                <a:latin typeface="Arial" charset="0"/>
                <a:cs typeface="Arial" charset="0"/>
              </a:rPr>
              <a:t>и </a:t>
            </a:r>
            <a:r>
              <a:rPr kumimoji="0" lang="ru-RU" altLang="ru-RU" sz="2600" i="1" dirty="0" smtClean="0">
                <a:latin typeface="Arial" charset="0"/>
                <a:cs typeface="Arial" charset="0"/>
              </a:rPr>
              <a:t>случаться</a:t>
            </a:r>
            <a:r>
              <a:rPr kumimoji="0" lang="en-US" altLang="ru-RU" sz="2600" i="1" dirty="0" smtClean="0">
                <a:latin typeface="Arial" charset="0"/>
                <a:cs typeface="Arial" charset="0"/>
              </a:rPr>
              <a:t>:</a:t>
            </a:r>
            <a:endParaRPr kumimoji="0" lang="en-US" altLang="ru-RU" sz="2600" b="1" i="1" dirty="0" smtClean="0">
              <a:latin typeface="Arial" charset="0"/>
              <a:cs typeface="Arial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kumimoji="0" lang="en-US" altLang="ru-RU" sz="2600" b="1" i="1" baseline="30000" dirty="0" smtClean="0">
                <a:latin typeface="Arial" charset="0"/>
                <a:cs typeface="Arial" charset="0"/>
              </a:rPr>
              <a:t>?</a:t>
            </a:r>
            <a:r>
              <a:rPr kumimoji="0" lang="ru-RU" altLang="ru-RU" sz="2600" b="1" i="1" dirty="0" smtClean="0">
                <a:latin typeface="Arial" charset="0"/>
                <a:cs typeface="Arial" charset="0"/>
              </a:rPr>
              <a:t>произошло, что…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z="2800" i="1" dirty="0" smtClean="0">
                <a:cs typeface="Arial" charset="0"/>
              </a:rPr>
              <a:t>Могло произойти, что сквозь просвечивающую </a:t>
            </a:r>
            <a:r>
              <a:rPr lang="ru-RU" altLang="ru-RU" sz="2800" i="1" dirty="0" err="1" smtClean="0">
                <a:cs typeface="Arial" charset="0"/>
              </a:rPr>
              <a:t>мглинку</a:t>
            </a:r>
            <a:r>
              <a:rPr lang="ru-RU" altLang="ru-RU" sz="2800" i="1" dirty="0" smtClean="0">
                <a:cs typeface="Arial" charset="0"/>
              </a:rPr>
              <a:t> он увидал </a:t>
            </a:r>
            <a:r>
              <a:rPr lang="ru-RU" altLang="ru-RU" sz="2800" i="1" dirty="0" err="1" smtClean="0">
                <a:cs typeface="Arial" charset="0"/>
              </a:rPr>
              <a:t>Алефтину</a:t>
            </a:r>
            <a:r>
              <a:rPr lang="ru-RU" altLang="ru-RU" sz="2800" i="1" dirty="0" smtClean="0">
                <a:cs typeface="Arial" charset="0"/>
              </a:rPr>
              <a:t> </a:t>
            </a:r>
            <a:r>
              <a:rPr lang="ru-RU" altLang="ru-RU" sz="2800" dirty="0" smtClean="0">
                <a:cs typeface="Arial" charset="0"/>
              </a:rPr>
              <a:t>(</a:t>
            </a:r>
            <a:r>
              <a:rPr lang="ru-RU" altLang="ru-RU" sz="2800" dirty="0" err="1" smtClean="0">
                <a:cs typeface="Arial" charset="0"/>
              </a:rPr>
              <a:t>О.Павлов</a:t>
            </a:r>
            <a:r>
              <a:rPr lang="ru-RU" altLang="ru-RU" sz="2800" dirty="0" smtClean="0">
                <a:cs typeface="Arial" charset="0"/>
              </a:rPr>
              <a:t>)</a:t>
            </a:r>
          </a:p>
          <a:p>
            <a:pPr marL="0" indent="0">
              <a:buNone/>
            </a:pPr>
            <a:r>
              <a:rPr kumimoji="0" lang="ru-RU" altLang="ru-RU" sz="2600" i="1" dirty="0" smtClean="0">
                <a:latin typeface="Arial" charset="0"/>
                <a:cs typeface="Arial" charset="0"/>
              </a:rPr>
              <a:t> </a:t>
            </a:r>
            <a:r>
              <a:rPr lang="en-US" altLang="ru-RU" sz="2600" b="1" i="1" baseline="30000" dirty="0" smtClean="0">
                <a:latin typeface="Arial" charset="0"/>
                <a:cs typeface="Arial" charset="0"/>
              </a:rPr>
              <a:t>?</a:t>
            </a:r>
            <a:r>
              <a:rPr lang="ru-RU" altLang="ru-RU" sz="2600" b="1" i="1" dirty="0" smtClean="0">
                <a:latin typeface="Arial" charset="0"/>
                <a:cs typeface="Arial" charset="0"/>
              </a:rPr>
              <a:t>случиться, </a:t>
            </a:r>
            <a:r>
              <a:rPr lang="ru-RU" altLang="ru-RU" sz="2600" b="1" i="1" dirty="0">
                <a:latin typeface="Arial" charset="0"/>
                <a:cs typeface="Arial" charset="0"/>
              </a:rPr>
              <a:t>что…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z="2600" i="1" dirty="0" smtClean="0">
                <a:latin typeface="Arial" charset="0"/>
                <a:cs typeface="Arial" charset="0"/>
              </a:rPr>
              <a:t>Могло случиться, что он забыл о встрече.</a:t>
            </a:r>
            <a:endParaRPr kumimoji="0" lang="ru-RU" altLang="ru-RU" sz="2600" i="1" dirty="0" smtClean="0">
              <a:latin typeface="Arial" charset="0"/>
              <a:cs typeface="Arial" charset="0"/>
            </a:endParaRPr>
          </a:p>
        </p:txBody>
      </p:sp>
      <p:sp>
        <p:nvSpPr>
          <p:cNvPr id="15364" name="Дата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17 июля 2014 г.</a:t>
            </a:r>
          </a:p>
        </p:txBody>
      </p:sp>
      <p:sp>
        <p:nvSpPr>
          <p:cNvPr id="15365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Шестнадцатая летняя лингвистическая школа, Дубна</a:t>
            </a:r>
          </a:p>
        </p:txBody>
      </p:sp>
      <p:sp>
        <p:nvSpPr>
          <p:cNvPr id="15366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E7ABB2B-1DFF-4634-9073-50FA881744E7}" type="slidenum">
              <a:rPr lang="ru-RU" altLang="ru-RU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sp>
        <p:nvSpPr>
          <p:cNvPr id="8" name="Rectangle 2"/>
          <p:cNvSpPr txBox="1"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b="1" smtClean="0">
                <a:latin typeface="+mj-lt"/>
                <a:cs typeface="Arial" charset="0"/>
              </a:rPr>
              <a:t>2. Может быть</a:t>
            </a:r>
            <a:endParaRPr lang="ru-RU" altLang="ru-RU" b="1" dirty="0" smtClean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198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557586"/>
            <a:ext cx="8750300" cy="4751734"/>
          </a:xfrm>
        </p:spPr>
        <p:txBody>
          <a:bodyPr>
            <a:normAutofit fontScale="85000" lnSpcReduction="10000"/>
          </a:bodyPr>
          <a:lstStyle/>
          <a:p>
            <a:pPr marL="0" indent="0" eaLnBrk="1" hangingPunct="1">
              <a:buFont typeface="Arial" charset="0"/>
              <a:buNone/>
            </a:pPr>
            <a:r>
              <a:rPr kumimoji="0" lang="ru-RU" altLang="ru-RU" sz="3500" dirty="0" smtClean="0">
                <a:cs typeface="Arial" charset="0"/>
              </a:rPr>
              <a:t>Получается так, что глаголу </a:t>
            </a:r>
            <a:r>
              <a:rPr kumimoji="0" lang="ru-RU" altLang="ru-RU" sz="3500" i="1" dirty="0" smtClean="0">
                <a:cs typeface="Arial" charset="0"/>
              </a:rPr>
              <a:t>быть</a:t>
            </a:r>
            <a:r>
              <a:rPr kumimoji="0" lang="ru-RU" altLang="ru-RU" sz="3500" dirty="0" smtClean="0">
                <a:cs typeface="Arial" charset="0"/>
              </a:rPr>
              <a:t> для присоединения придаточного подлежащего со ЧТО</a:t>
            </a:r>
            <a:r>
              <a:rPr kumimoji="0" lang="en-US" altLang="ru-RU" sz="3500" dirty="0" smtClean="0">
                <a:cs typeface="Arial" charset="0"/>
              </a:rPr>
              <a:t>/</a:t>
            </a:r>
            <a:r>
              <a:rPr kumimoji="0" lang="ru-RU" altLang="ru-RU" sz="3500" dirty="0" smtClean="0">
                <a:cs typeface="Arial" charset="0"/>
              </a:rPr>
              <a:t>ЧТОБЫ недостает модального контекста.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altLang="ru-RU" sz="3500" dirty="0" smtClean="0">
                <a:cs typeface="Arial" charset="0"/>
              </a:rPr>
              <a:t>Это подтверждается тем, что в языке раньше была и другая модальная </a:t>
            </a:r>
            <a:r>
              <a:rPr kumimoji="0" lang="ru-RU" altLang="ru-RU" sz="3500" dirty="0" err="1" smtClean="0">
                <a:cs typeface="Arial" charset="0"/>
              </a:rPr>
              <a:t>фразема</a:t>
            </a:r>
            <a:r>
              <a:rPr kumimoji="0" lang="en-US" altLang="ru-RU" sz="3500" dirty="0" smtClean="0">
                <a:cs typeface="Arial" charset="0"/>
              </a:rPr>
              <a:t> </a:t>
            </a:r>
            <a:r>
              <a:rPr kumimoji="0" lang="ru-RU" altLang="ru-RU" sz="3500" dirty="0" smtClean="0">
                <a:cs typeface="Arial" charset="0"/>
              </a:rPr>
              <a:t>с </a:t>
            </a:r>
            <a:r>
              <a:rPr kumimoji="0" lang="ru-RU" altLang="ru-RU" sz="3500" i="1" dirty="0" smtClean="0">
                <a:cs typeface="Arial" charset="0"/>
              </a:rPr>
              <a:t>быть</a:t>
            </a:r>
            <a:r>
              <a:rPr kumimoji="0" lang="ru-RU" altLang="ru-RU" sz="3500" dirty="0" smtClean="0">
                <a:cs typeface="Arial" charset="0"/>
              </a:rPr>
              <a:t>: </a:t>
            </a:r>
            <a:r>
              <a:rPr kumimoji="0" lang="ru-RU" altLang="ru-RU" sz="3500" i="1" dirty="0" smtClean="0">
                <a:cs typeface="Arial" charset="0"/>
              </a:rPr>
              <a:t>должно быть.</a:t>
            </a:r>
          </a:p>
          <a:p>
            <a:pPr marL="0" indent="0" eaLnBrk="1" hangingPunct="1">
              <a:buFont typeface="Arial" charset="0"/>
              <a:buNone/>
            </a:pPr>
            <a:endParaRPr kumimoji="0" lang="ru-RU" altLang="ru-RU" sz="2800" i="1" dirty="0" smtClean="0">
              <a:latin typeface="Arial" charset="0"/>
              <a:cs typeface="Arial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kumimoji="0" lang="ru-RU" altLang="ru-RU" sz="3300" b="1" i="1" dirty="0" smtClean="0">
                <a:cs typeface="Arial" charset="0"/>
              </a:rPr>
              <a:t>Должно быть, что </a:t>
            </a:r>
            <a:r>
              <a:rPr kumimoji="0" lang="ru-RU" altLang="ru-RU" sz="3300" i="1" dirty="0" smtClean="0">
                <a:cs typeface="Arial" charset="0"/>
              </a:rPr>
              <a:t>мне надо уйти отсюда </a:t>
            </a:r>
            <a:r>
              <a:rPr kumimoji="0" lang="ru-RU" altLang="ru-RU" sz="3300" dirty="0" smtClean="0">
                <a:cs typeface="Arial" charset="0"/>
              </a:rPr>
              <a:t>(Е. И. Замятин. Мы, 1920)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z="3300" i="1" dirty="0" smtClean="0">
                <a:cs typeface="Arial" charset="0"/>
              </a:rPr>
              <a:t>Правда ли это было? </a:t>
            </a:r>
            <a:r>
              <a:rPr lang="ru-RU" altLang="ru-RU" sz="3300" b="1" i="1" dirty="0" smtClean="0">
                <a:cs typeface="Arial" charset="0"/>
              </a:rPr>
              <a:t>Должно быть, что </a:t>
            </a:r>
            <a:r>
              <a:rPr lang="ru-RU" altLang="ru-RU" sz="3300" i="1" dirty="0" smtClean="0">
                <a:cs typeface="Arial" charset="0"/>
              </a:rPr>
              <a:t>так: память человеческая не лжет </a:t>
            </a:r>
            <a:r>
              <a:rPr lang="ru-RU" altLang="ru-RU" sz="3300" dirty="0" smtClean="0">
                <a:cs typeface="Arial" charset="0"/>
              </a:rPr>
              <a:t>(А. Н. Толстой. Древний путь,1925-1927)</a:t>
            </a:r>
          </a:p>
          <a:p>
            <a:pPr marL="0" indent="0" eaLnBrk="1" hangingPunct="1">
              <a:buFont typeface="Arial" charset="0"/>
              <a:buNone/>
            </a:pPr>
            <a:endParaRPr kumimoji="0" lang="ru-RU" altLang="ru-RU" sz="2600" dirty="0" smtClean="0">
              <a:latin typeface="Arial" charset="0"/>
              <a:cs typeface="Arial" charset="0"/>
            </a:endParaRPr>
          </a:p>
          <a:p>
            <a:pPr marL="0" indent="0" eaLnBrk="1" hangingPunct="1">
              <a:buFont typeface="Arial" charset="0"/>
              <a:buNone/>
            </a:pPr>
            <a:endParaRPr kumimoji="0" lang="ru-RU" altLang="ru-RU" sz="2600" dirty="0" smtClean="0">
              <a:latin typeface="Arial" charset="0"/>
              <a:cs typeface="Arial" charset="0"/>
            </a:endParaRPr>
          </a:p>
        </p:txBody>
      </p:sp>
      <p:sp>
        <p:nvSpPr>
          <p:cNvPr id="16388" name="Дата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17 июля 2014 г.</a:t>
            </a:r>
          </a:p>
        </p:txBody>
      </p:sp>
      <p:sp>
        <p:nvSpPr>
          <p:cNvPr id="16389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</a:rPr>
              <a:t>Шестнадцатая летняя лингвистическая школа, Дубна</a:t>
            </a:r>
          </a:p>
        </p:txBody>
      </p:sp>
      <p:sp>
        <p:nvSpPr>
          <p:cNvPr id="1639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69DBE68-3CDB-4DCC-8E9F-D34F305D1F5C}" type="slidenum">
              <a:rPr lang="ru-RU" altLang="ru-RU" sz="12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sp>
        <p:nvSpPr>
          <p:cNvPr id="8" name="Rectangle 2"/>
          <p:cNvSpPr txBox="1"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b="1" dirty="0" smtClean="0">
                <a:latin typeface="+mj-lt"/>
                <a:cs typeface="Arial" charset="0"/>
              </a:rPr>
              <a:t>2. Может быть</a:t>
            </a:r>
          </a:p>
        </p:txBody>
      </p:sp>
    </p:spTree>
    <p:extLst>
      <p:ext uri="{BB962C8B-B14F-4D97-AF65-F5344CB8AC3E}">
        <p14:creationId xmlns:p14="http://schemas.microsoft.com/office/powerpoint/2010/main" val="25536862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/>
                </a:solidFill>
              </a:rPr>
              <a:t>3. Ты что будешь?</a:t>
            </a: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3400" dirty="0" smtClean="0"/>
              <a:t>Мы видели, что контекст модальности обычно не меняет управляющих свойств глагола </a:t>
            </a:r>
            <a:r>
              <a:rPr lang="ru-RU" sz="3400" i="1" dirty="0" smtClean="0"/>
              <a:t>быть</a:t>
            </a:r>
            <a:r>
              <a:rPr lang="ru-RU" sz="3400" dirty="0" smtClean="0"/>
              <a:t>. В синтаксической </a:t>
            </a:r>
            <a:r>
              <a:rPr lang="ru-RU" sz="3400" dirty="0" err="1" smtClean="0"/>
              <a:t>фраземе</a:t>
            </a:r>
            <a:r>
              <a:rPr lang="ru-RU" sz="3400" dirty="0" smtClean="0"/>
              <a:t> </a:t>
            </a:r>
            <a:r>
              <a:rPr lang="ru-RU" sz="3400" i="1" dirty="0" smtClean="0"/>
              <a:t>может быть </a:t>
            </a:r>
            <a:r>
              <a:rPr lang="ru-RU" sz="3400" dirty="0" smtClean="0"/>
              <a:t>модальный глагол расширяет спектр его управляющих свойств. В рассматриваемой сейчас конструкции глагол </a:t>
            </a:r>
            <a:r>
              <a:rPr lang="ru-RU" sz="3400" i="1" dirty="0" smtClean="0"/>
              <a:t>быть </a:t>
            </a:r>
            <a:r>
              <a:rPr lang="ru-RU" sz="3400" dirty="0" smtClean="0"/>
              <a:t>не допускает модального контекста – да и почти никакого другого не допускает. </a:t>
            </a:r>
            <a:endParaRPr lang="ru-RU" sz="3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28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21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/>
                </a:solidFill>
              </a:rPr>
              <a:t>3. Ты что будешь?</a:t>
            </a: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3400" dirty="0" smtClean="0"/>
              <a:t>Что означает вопрос в заголовке этого слайда?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dirty="0" smtClean="0"/>
              <a:t>Как можно на него ответить?</a:t>
            </a:r>
            <a:endParaRPr lang="ru-RU" sz="3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29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28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План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/>
              <a:t>Этюд № 1</a:t>
            </a:r>
            <a:r>
              <a:rPr lang="en-US" sz="4000" b="1" dirty="0" smtClean="0"/>
              <a:t>: </a:t>
            </a:r>
            <a:r>
              <a:rPr lang="ru-RU" sz="4000" b="1" dirty="0" smtClean="0"/>
              <a:t>Я люблю </a:t>
            </a:r>
          </a:p>
          <a:p>
            <a:pPr marL="0" indent="0">
              <a:buNone/>
            </a:pPr>
            <a:r>
              <a:rPr lang="ru-RU" sz="4000" b="1" dirty="0" smtClean="0"/>
              <a:t>Этюд </a:t>
            </a:r>
            <a:r>
              <a:rPr lang="ru-RU" sz="4000" b="1" dirty="0"/>
              <a:t>№ </a:t>
            </a:r>
            <a:r>
              <a:rPr lang="ru-RU" sz="4000" b="1" dirty="0" smtClean="0"/>
              <a:t>2</a:t>
            </a:r>
            <a:r>
              <a:rPr lang="en-US" sz="4000" b="1" dirty="0" smtClean="0"/>
              <a:t>: </a:t>
            </a:r>
            <a:r>
              <a:rPr lang="ru-RU" sz="4000" b="1" dirty="0" smtClean="0"/>
              <a:t>Не может быть!</a:t>
            </a:r>
          </a:p>
          <a:p>
            <a:pPr marL="0" indent="0">
              <a:buNone/>
            </a:pPr>
            <a:r>
              <a:rPr lang="ru-RU" sz="4000" b="1" dirty="0" smtClean="0"/>
              <a:t>Этюд № 3</a:t>
            </a:r>
            <a:r>
              <a:rPr lang="en-US" sz="4000" b="1" dirty="0" smtClean="0"/>
              <a:t>: </a:t>
            </a:r>
            <a:r>
              <a:rPr lang="ru-RU" sz="4000" b="1" dirty="0" smtClean="0"/>
              <a:t>Ты что будешь?</a:t>
            </a:r>
            <a:endParaRPr lang="ru-RU" sz="4000" b="1" dirty="0"/>
          </a:p>
          <a:p>
            <a:pPr marL="0" indent="0">
              <a:buNone/>
            </a:pPr>
            <a:r>
              <a:rPr lang="ru-RU" sz="4000" b="1" dirty="0" smtClean="0"/>
              <a:t>Этюд № 4</a:t>
            </a:r>
            <a:r>
              <a:rPr lang="en-US" sz="4000" b="1" dirty="0" smtClean="0"/>
              <a:t>: </a:t>
            </a:r>
            <a:r>
              <a:rPr lang="ru-RU" sz="4000" b="1" dirty="0" smtClean="0"/>
              <a:t>Английский артикль</a:t>
            </a:r>
          </a:p>
          <a:p>
            <a:pPr marL="0" indent="0">
              <a:buNone/>
            </a:pPr>
            <a:r>
              <a:rPr lang="ru-RU" sz="4000" b="1" dirty="0" smtClean="0"/>
              <a:t>Этюд № 5</a:t>
            </a:r>
            <a:r>
              <a:rPr lang="en-US" sz="4000" b="1" dirty="0" smtClean="0"/>
              <a:t>: </a:t>
            </a:r>
            <a:r>
              <a:rPr lang="ru-RU" sz="4000" b="1" dirty="0" smtClean="0"/>
              <a:t>Рыбный ресторан</a:t>
            </a:r>
          </a:p>
          <a:p>
            <a:pPr marL="0" indent="0">
              <a:buNone/>
            </a:pPr>
            <a:endParaRPr lang="ru-RU" sz="4000" b="1" i="1" dirty="0" smtClean="0"/>
          </a:p>
          <a:p>
            <a:pPr marL="0" indent="0">
              <a:buNone/>
            </a:pPr>
            <a:endParaRPr lang="ru-RU" sz="4000" b="1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Шестнадцатая летняя лингвистическая школа, Дубна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3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879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/>
                </a:solidFill>
              </a:rPr>
              <a:t>3. Ты что будешь?</a:t>
            </a: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84176"/>
            <a:ext cx="8229600" cy="499715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i="1" dirty="0" smtClean="0"/>
              <a:t>Я буду мясо.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i="1" dirty="0" smtClean="0"/>
              <a:t>Я буду кофе и булочку.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i="1" dirty="0" smtClean="0"/>
              <a:t>Я буду лимонад.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i="1" dirty="0" smtClean="0"/>
              <a:t>Я буду Марлборо.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i="1" dirty="0" smtClean="0"/>
              <a:t>Я ничего не буду.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i="1" dirty="0" smtClean="0"/>
              <a:t>Я буду все!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i="1" dirty="0" smtClean="0"/>
              <a:t>Я это не буду, унесите!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i="1" dirty="0" smtClean="0"/>
              <a:t>Я буду травяной чай.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i="1" baseline="30000" dirty="0" smtClean="0"/>
              <a:t>?</a:t>
            </a:r>
            <a:r>
              <a:rPr lang="ru-RU" i="1" dirty="0" smtClean="0"/>
              <a:t>Я буду аспирин.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i="1" dirty="0" smtClean="0"/>
              <a:t>*Я буду инъекцию антибиотика. </a:t>
            </a:r>
          </a:p>
          <a:p>
            <a:pPr marL="0" indent="0">
              <a:spcBef>
                <a:spcPts val="0"/>
              </a:spcBef>
              <a:buNone/>
            </a:pPr>
            <a:endParaRPr lang="ru-RU" i="1" dirty="0"/>
          </a:p>
          <a:p>
            <a:pPr marL="0" indent="0">
              <a:spcBef>
                <a:spcPts val="0"/>
              </a:spcBef>
              <a:buNone/>
            </a:pPr>
            <a:endParaRPr lang="ru-RU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30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300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/>
                </a:solidFill>
              </a:rPr>
              <a:t>3. Ты что будешь?</a:t>
            </a: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84176"/>
            <a:ext cx="8229600" cy="499715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i="1" dirty="0" smtClean="0"/>
              <a:t>*Я могу быть мясо.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i="1" dirty="0"/>
              <a:t>*</a:t>
            </a:r>
            <a:r>
              <a:rPr lang="ru-RU" i="1" dirty="0" smtClean="0"/>
              <a:t>Я могу быть кофе и булочку.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i="1" dirty="0" smtClean="0"/>
              <a:t>*Я был мясо.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i="1" dirty="0" smtClean="0"/>
              <a:t>*Я есть мясо.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i="1" dirty="0" smtClean="0"/>
              <a:t>*Я мясо.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i="1" dirty="0" smtClean="0"/>
              <a:t>*Вот я сейчас приду домой и буду пельмени.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i="1" baseline="30000" dirty="0"/>
              <a:t>?</a:t>
            </a:r>
            <a:r>
              <a:rPr lang="ru-RU" i="1" dirty="0" smtClean="0"/>
              <a:t>Смотри, бабушка завтракает. Сейчас она будет кашу. </a:t>
            </a:r>
            <a:endParaRPr lang="ru-RU" i="1" dirty="0"/>
          </a:p>
          <a:p>
            <a:pPr marL="0" indent="0">
              <a:spcBef>
                <a:spcPts val="0"/>
              </a:spcBef>
              <a:buNone/>
            </a:pPr>
            <a:endParaRPr lang="ru-RU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31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4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Относительные прилагательные имеют огромное число значений, или, что то же самое, не имеют ни одного конкретного значения.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Что означает </a:t>
            </a:r>
            <a:r>
              <a:rPr lang="ru-RU" i="1" dirty="0" smtClean="0"/>
              <a:t>новосибирская тетрадь?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В разных ситуациях разные вещи. </a:t>
            </a:r>
          </a:p>
          <a:p>
            <a:pPr marL="0" indent="0">
              <a:spcBef>
                <a:spcPts val="0"/>
              </a:spcBef>
              <a:buNone/>
            </a:pPr>
            <a:endParaRPr lang="en-US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32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15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В последнее время лингвисты значительно продвинулись к решению проблемы такой неоднозначности</a:t>
            </a:r>
            <a:r>
              <a:rPr lang="en-US" dirty="0" smtClean="0"/>
              <a:t>: 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 err="1" smtClean="0"/>
              <a:t>И.М.Богуславский</a:t>
            </a:r>
            <a:r>
              <a:rPr lang="ru-RU" dirty="0" smtClean="0"/>
              <a:t>, </a:t>
            </a:r>
            <a:r>
              <a:rPr lang="ru-RU" dirty="0" err="1" smtClean="0"/>
              <a:t>С.П.Тимошенко</a:t>
            </a:r>
            <a:r>
              <a:rPr lang="ru-RU" dirty="0" smtClean="0"/>
              <a:t>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А. </a:t>
            </a:r>
            <a:r>
              <a:rPr lang="ru-RU" dirty="0" err="1" smtClean="0"/>
              <a:t>Маракасова</a:t>
            </a:r>
            <a:endParaRPr lang="ru-RU" dirty="0"/>
          </a:p>
          <a:p>
            <a:pPr marL="0" indent="0">
              <a:spcBef>
                <a:spcPts val="0"/>
              </a:spcBef>
              <a:buNone/>
            </a:pPr>
            <a:endParaRPr lang="en-US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33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92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П</a:t>
            </a:r>
            <a:r>
              <a:rPr lang="ru-RU" dirty="0" smtClean="0"/>
              <a:t>рилагательное </a:t>
            </a:r>
            <a:r>
              <a:rPr lang="ru-RU" i="1" dirty="0" smtClean="0"/>
              <a:t>английский </a:t>
            </a:r>
            <a:r>
              <a:rPr lang="ru-RU" dirty="0" smtClean="0"/>
              <a:t>интерпретируется по-разному </a:t>
            </a:r>
            <a:r>
              <a:rPr lang="ru-RU" dirty="0"/>
              <a:t>в зависимости от того, говорим ли мы об английском короле или об английском туристе.</a:t>
            </a:r>
          </a:p>
          <a:p>
            <a:pPr marL="0" indent="0">
              <a:buNone/>
            </a:pPr>
            <a:r>
              <a:rPr lang="ru-RU" dirty="0" smtClean="0"/>
              <a:t>(1) </a:t>
            </a:r>
            <a:r>
              <a:rPr lang="ru-RU" i="1" dirty="0" smtClean="0"/>
              <a:t>английский </a:t>
            </a:r>
            <a:r>
              <a:rPr lang="ru-RU" i="1" dirty="0"/>
              <a:t>король</a:t>
            </a:r>
            <a:r>
              <a:rPr lang="ru-RU" dirty="0"/>
              <a:t>= 'король, правящий Англией'</a:t>
            </a:r>
          </a:p>
          <a:p>
            <a:pPr marL="0" indent="0">
              <a:buNone/>
            </a:pPr>
            <a:r>
              <a:rPr lang="ru-RU" dirty="0" smtClean="0"/>
              <a:t>(2) </a:t>
            </a:r>
            <a:r>
              <a:rPr lang="ru-RU" i="1" dirty="0" smtClean="0"/>
              <a:t>английский </a:t>
            </a:r>
            <a:r>
              <a:rPr lang="ru-RU" i="1" dirty="0"/>
              <a:t>турист</a:t>
            </a:r>
            <a:r>
              <a:rPr lang="ru-RU" dirty="0"/>
              <a:t>= 'турист, приехавший из Англии</a:t>
            </a:r>
            <a:r>
              <a:rPr lang="ru-RU" dirty="0" smtClean="0"/>
              <a:t>'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34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08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Разница </a:t>
            </a:r>
            <a:r>
              <a:rPr lang="ru-RU" dirty="0"/>
              <a:t>между (1) и (2) </a:t>
            </a:r>
            <a:r>
              <a:rPr lang="ru-RU" dirty="0" smtClean="0"/>
              <a:t>видна, в частности, из </a:t>
            </a:r>
            <a:r>
              <a:rPr lang="ru-RU" dirty="0"/>
              <a:t>того, что для (1) возможна перифраза с родительным падежом, </a:t>
            </a:r>
            <a:r>
              <a:rPr lang="ru-RU" i="1" dirty="0"/>
              <a:t>король Англии</a:t>
            </a:r>
            <a:r>
              <a:rPr lang="ru-RU" dirty="0"/>
              <a:t>, невозможная для (2). Должен ли толковый словарь отражать это различие в статье </a:t>
            </a:r>
            <a:r>
              <a:rPr lang="ru-RU" i="1" dirty="0"/>
              <a:t>английский</a:t>
            </a:r>
            <a:r>
              <a:rPr lang="ru-RU" dirty="0"/>
              <a:t>? И если да, то как? </a:t>
            </a:r>
            <a:endParaRPr lang="en-US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35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80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Разница </a:t>
            </a:r>
            <a:r>
              <a:rPr lang="ru-RU" dirty="0"/>
              <a:t>между (1) и (2) видна также из того, что для (1) возможна перифраза с родительным падежом, </a:t>
            </a:r>
            <a:r>
              <a:rPr lang="ru-RU" i="1" dirty="0"/>
              <a:t>король Англии</a:t>
            </a:r>
            <a:r>
              <a:rPr lang="ru-RU" dirty="0"/>
              <a:t>, невозможная для (2). Должен ли толковый словарь отражать это различие в статье </a:t>
            </a:r>
            <a:r>
              <a:rPr lang="ru-RU" i="1" dirty="0"/>
              <a:t>английский</a:t>
            </a:r>
            <a:r>
              <a:rPr lang="ru-RU" dirty="0"/>
              <a:t>? И если да, то как? </a:t>
            </a:r>
            <a:endParaRPr lang="en-US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36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84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М</a:t>
            </a:r>
            <a:r>
              <a:rPr lang="ru-RU" dirty="0" smtClean="0"/>
              <a:t>асштабы </a:t>
            </a:r>
            <a:r>
              <a:rPr lang="ru-RU" dirty="0"/>
              <a:t>проблемы становятся очевидны, если </a:t>
            </a:r>
            <a:r>
              <a:rPr lang="ru-RU" dirty="0" smtClean="0"/>
              <a:t>попытаться интерпретировать такие выражения, </a:t>
            </a:r>
            <a:r>
              <a:rPr lang="ru-RU" dirty="0"/>
              <a:t>как </a:t>
            </a:r>
            <a:endParaRPr lang="ru-RU" dirty="0" smtClean="0"/>
          </a:p>
          <a:p>
            <a:pPr marL="0" indent="0">
              <a:buNone/>
            </a:pPr>
            <a:r>
              <a:rPr lang="ru-RU" i="1" dirty="0" smtClean="0"/>
              <a:t>английский </a:t>
            </a:r>
            <a:r>
              <a:rPr lang="ru-RU" i="1" dirty="0"/>
              <a:t>завод,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английский </a:t>
            </a:r>
            <a:r>
              <a:rPr lang="ru-RU" i="1" dirty="0"/>
              <a:t>флот,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английский </a:t>
            </a:r>
            <a:r>
              <a:rPr lang="ru-RU" i="1" dirty="0"/>
              <a:t>роман,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английский </a:t>
            </a:r>
            <a:r>
              <a:rPr lang="ru-RU" i="1" dirty="0"/>
              <a:t>парк</a:t>
            </a:r>
            <a:r>
              <a:rPr lang="ru-RU" dirty="0"/>
              <a:t>.</a:t>
            </a:r>
            <a:endParaRPr lang="en-US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37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2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(1) мы имеем простое заполнение </a:t>
            </a:r>
            <a:r>
              <a:rPr lang="ru-RU" dirty="0" smtClean="0"/>
              <a:t>валентности существительного прилагательным: </a:t>
            </a:r>
            <a:r>
              <a:rPr lang="ru-RU" dirty="0"/>
              <a:t>король -это тот, кто правит некоторой страной, и указание на эту страну является </a:t>
            </a:r>
            <a:r>
              <a:rPr lang="ru-RU" dirty="0" smtClean="0"/>
              <a:t>семантически обязательным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 </a:t>
            </a:r>
            <a:r>
              <a:rPr lang="ru-RU" i="1" dirty="0" smtClean="0"/>
              <a:t>туриста </a:t>
            </a:r>
            <a:r>
              <a:rPr lang="ru-RU" dirty="0" smtClean="0"/>
              <a:t>такой </a:t>
            </a:r>
            <a:r>
              <a:rPr lang="ru-RU" dirty="0"/>
              <a:t>валентности нет. Согласно словарю </a:t>
            </a:r>
            <a:r>
              <a:rPr lang="ru-RU" dirty="0" smtClean="0"/>
              <a:t>Ожегова, </a:t>
            </a:r>
            <a:r>
              <a:rPr lang="ru-RU" dirty="0"/>
              <a:t>турист —это «человек, который занимается туризмом, совершает туристические путешествия». </a:t>
            </a:r>
            <a:endParaRPr lang="en-US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38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98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Значение </a:t>
            </a:r>
            <a:r>
              <a:rPr lang="ru-RU" dirty="0"/>
              <a:t>прилагательного, </a:t>
            </a:r>
            <a:r>
              <a:rPr lang="ru-RU" dirty="0" smtClean="0"/>
              <a:t>зависящего от </a:t>
            </a:r>
            <a:r>
              <a:rPr lang="ru-RU" dirty="0"/>
              <a:t>слова </a:t>
            </a:r>
            <a:r>
              <a:rPr lang="ru-RU" i="1" dirty="0"/>
              <a:t>турист</a:t>
            </a:r>
            <a:r>
              <a:rPr lang="ru-RU" dirty="0"/>
              <a:t>, таким образом «наводится» </a:t>
            </a:r>
            <a:r>
              <a:rPr lang="ru-RU" dirty="0" smtClean="0"/>
              <a:t>семантическим </a:t>
            </a:r>
            <a:r>
              <a:rPr lang="ru-RU" dirty="0"/>
              <a:t>элементом, входящим в </a:t>
            </a:r>
            <a:r>
              <a:rPr lang="ru-RU" dirty="0" smtClean="0"/>
              <a:t>смысл управляющего слова. В самом деле, у </a:t>
            </a:r>
            <a:r>
              <a:rPr lang="ru-RU" i="1" dirty="0" smtClean="0"/>
              <a:t>путешествия </a:t>
            </a:r>
            <a:r>
              <a:rPr lang="ru-RU" dirty="0" smtClean="0"/>
              <a:t>есть </a:t>
            </a:r>
            <a:r>
              <a:rPr lang="ru-RU" dirty="0"/>
              <a:t>две валентности —путешествие </a:t>
            </a:r>
            <a:r>
              <a:rPr lang="ru-RU" i="1" dirty="0"/>
              <a:t>откуда</a:t>
            </a:r>
            <a:r>
              <a:rPr lang="ru-RU" dirty="0"/>
              <a:t> и </a:t>
            </a:r>
            <a:r>
              <a:rPr lang="ru-RU" i="1" dirty="0"/>
              <a:t>куда</a:t>
            </a:r>
            <a:r>
              <a:rPr lang="ru-RU" dirty="0"/>
              <a:t>. Обе они должны быть заполнены каким-либо топонимом. </a:t>
            </a:r>
            <a:endParaRPr lang="en-US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39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60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1. </a:t>
            </a:r>
            <a:r>
              <a:rPr lang="ru-RU" b="1" dirty="0" smtClean="0">
                <a:solidFill>
                  <a:schemeClr val="bg1"/>
                </a:solidFill>
              </a:rPr>
              <a:t>Я люблю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ru-RU" sz="3600" dirty="0" smtClean="0">
                <a:solidFill>
                  <a:prstClr val="black"/>
                </a:solidFill>
              </a:rPr>
              <a:t>Я люблю, что он меня понимает.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ru-RU" sz="3600" dirty="0">
              <a:solidFill>
                <a:prstClr val="black"/>
              </a:solidFill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3600" dirty="0" smtClean="0">
                <a:solidFill>
                  <a:prstClr val="black"/>
                </a:solidFill>
              </a:rPr>
              <a:t>Мне нравится, что он меня понимает. </a:t>
            </a:r>
          </a:p>
          <a:p>
            <a:pPr lvl="0" algn="just">
              <a:lnSpc>
                <a:spcPct val="80000"/>
              </a:lnSpc>
              <a:buNone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4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4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Тем </a:t>
            </a:r>
            <a:r>
              <a:rPr lang="ru-RU" dirty="0"/>
              <a:t>интереснее, что </a:t>
            </a:r>
            <a:r>
              <a:rPr lang="ru-RU" i="1" dirty="0"/>
              <a:t>английский турист</a:t>
            </a:r>
            <a:r>
              <a:rPr lang="ru-RU" dirty="0"/>
              <a:t>—это </a:t>
            </a:r>
            <a:r>
              <a:rPr lang="ru-RU" dirty="0" smtClean="0"/>
              <a:t>всегда</a:t>
            </a:r>
          </a:p>
          <a:p>
            <a:pPr marL="0" indent="0">
              <a:buNone/>
            </a:pPr>
            <a:r>
              <a:rPr lang="ru-RU" dirty="0" smtClean="0"/>
              <a:t>'турист</a:t>
            </a:r>
            <a:r>
              <a:rPr lang="ru-RU" dirty="0"/>
              <a:t>, приехавший из Англии'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и </a:t>
            </a:r>
            <a:r>
              <a:rPr lang="ru-RU" dirty="0"/>
              <a:t>никогда </a:t>
            </a:r>
            <a:r>
              <a:rPr lang="ru-RU" smtClean="0"/>
              <a:t>не значит </a:t>
            </a:r>
          </a:p>
          <a:p>
            <a:pPr marL="0" indent="0">
              <a:buNone/>
            </a:pPr>
            <a:r>
              <a:rPr lang="ru-RU" smtClean="0"/>
              <a:t>'турист</a:t>
            </a:r>
            <a:r>
              <a:rPr lang="ru-RU" dirty="0"/>
              <a:t>, приехавший в Англию'.</a:t>
            </a:r>
            <a:endParaRPr lang="en-US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40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17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Относительные прилагательные заполняют валентности существительных очень часто. Обычно это субъектная валентность:</a:t>
            </a:r>
          </a:p>
          <a:p>
            <a:pPr marL="0" indent="0">
              <a:buNone/>
            </a:pPr>
            <a:r>
              <a:rPr lang="ru-RU" i="1" dirty="0" smtClean="0"/>
              <a:t>американская атака, </a:t>
            </a:r>
          </a:p>
          <a:p>
            <a:pPr marL="0" indent="0">
              <a:buNone/>
            </a:pPr>
            <a:r>
              <a:rPr lang="ru-RU" dirty="0" smtClean="0"/>
              <a:t>но изредка бывает и объектная:</a:t>
            </a:r>
          </a:p>
          <a:p>
            <a:pPr marL="0" indent="0">
              <a:buNone/>
            </a:pPr>
            <a:r>
              <a:rPr lang="ru-RU" i="1" dirty="0" smtClean="0"/>
              <a:t>рыбная ловля, утиная охота.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Это всегда устойчивые сочетания.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41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10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Для прилагательных, обозначающих народы и</a:t>
            </a:r>
            <a:r>
              <a:rPr lang="en-US" dirty="0" smtClean="0"/>
              <a:t>/</a:t>
            </a:r>
            <a:r>
              <a:rPr lang="ru-RU" dirty="0" smtClean="0"/>
              <a:t>или страны, ситуация может быть весьма специфичной. Ср. </a:t>
            </a:r>
          </a:p>
          <a:p>
            <a:pPr marL="0" indent="0">
              <a:buNone/>
            </a:pPr>
            <a:r>
              <a:rPr lang="ru-RU" i="1" dirty="0" smtClean="0"/>
              <a:t>Он был в немецком плену</a:t>
            </a:r>
          </a:p>
          <a:p>
            <a:pPr marL="0" indent="0">
              <a:buNone/>
            </a:pPr>
            <a:r>
              <a:rPr lang="ru-RU" i="1" dirty="0" smtClean="0"/>
              <a:t>Немецкие военнопленные.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42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15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Рассмотрим еще одно сочетание: </a:t>
            </a:r>
            <a:r>
              <a:rPr lang="ru-RU" i="1" dirty="0" smtClean="0"/>
              <a:t>английский корабль. </a:t>
            </a:r>
            <a:endParaRPr lang="ru-RU" dirty="0" smtClean="0"/>
          </a:p>
          <a:p>
            <a:r>
              <a:rPr lang="ru-RU" sz="2800" i="1" dirty="0" smtClean="0"/>
              <a:t>При приближении </a:t>
            </a:r>
            <a:r>
              <a:rPr lang="ru-RU" sz="2800" b="1" i="1" dirty="0" smtClean="0"/>
              <a:t>английских кораблей</a:t>
            </a:r>
            <a:r>
              <a:rPr lang="ru-RU" sz="2800" i="1" dirty="0" smtClean="0"/>
              <a:t> с укреплений был тотчас открыт огонь, продолжавшийся все время прохода мимо них судов </a:t>
            </a:r>
            <a:r>
              <a:rPr lang="ru-RU" sz="2800" i="1" dirty="0" err="1" smtClean="0"/>
              <a:t>Дукворта</a:t>
            </a:r>
            <a:r>
              <a:rPr lang="ru-RU" sz="2800" i="1" dirty="0" smtClean="0"/>
              <a:t>.</a:t>
            </a:r>
            <a:r>
              <a:rPr lang="ru-RU" sz="2800" dirty="0" smtClean="0"/>
              <a:t>[А. К. </a:t>
            </a:r>
            <a:r>
              <a:rPr lang="ru-RU" sz="2800" dirty="0" err="1" smtClean="0"/>
              <a:t>Коленковский</a:t>
            </a:r>
            <a:r>
              <a:rPr lang="en-US" sz="2800" dirty="0"/>
              <a:t>]</a:t>
            </a:r>
            <a:r>
              <a:rPr lang="ru-RU" sz="2800" dirty="0" smtClean="0"/>
              <a:t>. </a:t>
            </a:r>
            <a:endParaRPr lang="en-US" sz="2800" dirty="0" smtClean="0"/>
          </a:p>
          <a:p>
            <a:r>
              <a:rPr lang="ru-RU" sz="2800" i="1" dirty="0" smtClean="0"/>
              <a:t>Итак, мы оставляем Лиссабон, идем вместе с </a:t>
            </a:r>
            <a:r>
              <a:rPr lang="ru-RU" sz="2800" b="1" i="1" dirty="0" smtClean="0"/>
              <a:t>английскими кораблями </a:t>
            </a:r>
            <a:r>
              <a:rPr lang="ru-RU" sz="2800" i="1" dirty="0" smtClean="0"/>
              <a:t>в Англию под своими флагами, точно как в мирное время. </a:t>
            </a:r>
            <a:r>
              <a:rPr lang="ru-RU" sz="2800" dirty="0" smtClean="0"/>
              <a:t>[Е. В. Тарле.]</a:t>
            </a:r>
            <a:endParaRPr lang="ru-RU" sz="2800" i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43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05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По </a:t>
            </a:r>
            <a:r>
              <a:rPr lang="ru-RU" dirty="0"/>
              <a:t>таким примерам видно, что это выражение имеет вполне определенный смысл: это не 'корабль, плывущий из Англии или в Англию' и не 'корабль, произведенный в Англии'. Главным образом </a:t>
            </a:r>
          </a:p>
          <a:p>
            <a:r>
              <a:rPr lang="ru-RU" i="1" dirty="0" smtClean="0"/>
              <a:t>английский </a:t>
            </a:r>
            <a:r>
              <a:rPr lang="ru-RU" i="1" dirty="0"/>
              <a:t>корабль = </a:t>
            </a:r>
            <a:r>
              <a:rPr lang="ru-RU" dirty="0"/>
              <a:t>'корабль, находящийся в подчинении </a:t>
            </a:r>
            <a:r>
              <a:rPr lang="ru-RU" dirty="0" smtClean="0"/>
              <a:t>Англии‘.</a:t>
            </a:r>
            <a:endParaRPr lang="ru-RU" sz="2800" i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44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09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По </a:t>
            </a:r>
            <a:r>
              <a:rPr lang="ru-RU" dirty="0"/>
              <a:t>таким примерам видно, что это выражение имеет вполне определенный смысл: это не 'корабль, плывущий из Англии или в Англию' и не 'корабль, произведенный в Англии'. Главным образом </a:t>
            </a:r>
          </a:p>
          <a:p>
            <a:r>
              <a:rPr lang="ru-RU" i="1" dirty="0" smtClean="0"/>
              <a:t>английский </a:t>
            </a:r>
            <a:r>
              <a:rPr lang="ru-RU" i="1" dirty="0"/>
              <a:t>корабль = </a:t>
            </a:r>
            <a:r>
              <a:rPr lang="ru-RU" dirty="0"/>
              <a:t>'корабль, находящийся в подчинении </a:t>
            </a:r>
            <a:r>
              <a:rPr lang="ru-RU" dirty="0" smtClean="0"/>
              <a:t>Англии‘.</a:t>
            </a:r>
          </a:p>
          <a:p>
            <a:pPr marL="0" indent="0">
              <a:buNone/>
            </a:pPr>
            <a:r>
              <a:rPr lang="ru-RU" sz="2800" dirty="0" smtClean="0"/>
              <a:t>Или еще точнее: &lt;'корабль</a:t>
            </a:r>
            <a:r>
              <a:rPr lang="ru-RU" sz="2800" dirty="0"/>
              <a:t>, входящий в состав военно-морского </a:t>
            </a:r>
            <a:r>
              <a:rPr lang="ru-RU" sz="2800" dirty="0" smtClean="0"/>
              <a:t>флота Англии</a:t>
            </a:r>
            <a:r>
              <a:rPr lang="en-US" sz="2800" dirty="0" smtClean="0"/>
              <a:t>’</a:t>
            </a:r>
            <a:r>
              <a:rPr lang="ru-RU" sz="2800" dirty="0" smtClean="0"/>
              <a:t> </a:t>
            </a:r>
            <a:endParaRPr lang="ru-RU" sz="2800" i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45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77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Очевидно,  что это специфическое значение </a:t>
            </a:r>
            <a:r>
              <a:rPr lang="ru-RU" dirty="0" smtClean="0"/>
              <a:t>не </a:t>
            </a:r>
            <a:r>
              <a:rPr lang="ru-RU" dirty="0"/>
              <a:t>может быть выведено из значения слова </a:t>
            </a:r>
            <a:r>
              <a:rPr lang="ru-RU" i="1" dirty="0"/>
              <a:t>корабль</a:t>
            </a:r>
            <a:r>
              <a:rPr lang="ru-RU" dirty="0"/>
              <a:t>. </a:t>
            </a:r>
            <a:r>
              <a:rPr lang="ru-RU" dirty="0"/>
              <a:t>О</a:t>
            </a:r>
            <a:r>
              <a:rPr lang="ru-RU" dirty="0" smtClean="0"/>
              <a:t>но </a:t>
            </a:r>
            <a:r>
              <a:rPr lang="ru-RU" dirty="0"/>
              <a:t>реализуется при сочетании со словами определенной группы. То же значение могут иметь выражения: </a:t>
            </a:r>
            <a:endParaRPr lang="ru-RU" dirty="0" smtClean="0"/>
          </a:p>
          <a:p>
            <a:r>
              <a:rPr lang="ru-RU" i="1" dirty="0" smtClean="0"/>
              <a:t>английский </a:t>
            </a:r>
            <a:r>
              <a:rPr lang="ru-RU" i="1" dirty="0"/>
              <a:t>крейсер, линкор, флагман</a:t>
            </a:r>
            <a:r>
              <a:rPr lang="ru-RU" dirty="0"/>
              <a:t>(подтипы кораблей),</a:t>
            </a:r>
          </a:p>
          <a:p>
            <a:r>
              <a:rPr lang="ru-RU" i="1" dirty="0"/>
              <a:t>английский флот, флотилия, эскадра</a:t>
            </a:r>
            <a:r>
              <a:rPr lang="ru-RU" dirty="0"/>
              <a:t>(совокупность кораблей</a:t>
            </a:r>
            <a:r>
              <a:rPr lang="ru-RU" dirty="0" smtClean="0"/>
              <a:t>).</a:t>
            </a:r>
            <a:endParaRPr lang="ru-RU" sz="2800" i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46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88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Онтологическое описание:</a:t>
            </a:r>
          </a:p>
          <a:p>
            <a:r>
              <a:rPr lang="ru-RU" i="1" dirty="0" smtClean="0"/>
              <a:t>фестиваль</a:t>
            </a:r>
            <a:r>
              <a:rPr lang="ru-RU" i="1" dirty="0"/>
              <a:t>, конкурс, выборы</a:t>
            </a:r>
            <a:r>
              <a:rPr lang="ru-RU" dirty="0"/>
              <a:t>	</a:t>
            </a:r>
            <a:r>
              <a:rPr lang="ru-RU" b="1" dirty="0" err="1" smtClean="0"/>
              <a:t>OrganizedEvent</a:t>
            </a:r>
            <a:r>
              <a:rPr lang="ru-RU" b="1" dirty="0" smtClean="0"/>
              <a:t> </a:t>
            </a:r>
            <a:r>
              <a:rPr lang="ru-RU" dirty="0" smtClean="0"/>
              <a:t>'мероприятие</a:t>
            </a:r>
            <a:r>
              <a:rPr lang="ru-RU" dirty="0"/>
              <a:t>, имеющее организаторов и участников, причем множества первых и вторых не должны совпадать' 	</a:t>
            </a:r>
            <a:endParaRPr lang="ru-RU" dirty="0" smtClean="0"/>
          </a:p>
          <a:p>
            <a:r>
              <a:rPr lang="ru-RU" dirty="0" err="1" smtClean="0"/>
              <a:t>hasLocation</a:t>
            </a:r>
            <a:r>
              <a:rPr lang="ru-RU" dirty="0"/>
              <a:t>	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47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95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Онтологическое описание:</a:t>
            </a:r>
          </a:p>
          <a:p>
            <a:r>
              <a:rPr lang="ru-RU" i="1" dirty="0" smtClean="0"/>
              <a:t>чемпионат</a:t>
            </a:r>
            <a:r>
              <a:rPr lang="ru-RU" i="1" dirty="0"/>
              <a:t>, турнир</a:t>
            </a:r>
            <a:r>
              <a:rPr lang="ru-RU" dirty="0"/>
              <a:t>	</a:t>
            </a:r>
            <a:r>
              <a:rPr lang="ru-RU" b="1" dirty="0" err="1"/>
              <a:t>SportEvent</a:t>
            </a:r>
            <a:r>
              <a:rPr lang="ru-RU" dirty="0" err="1"/>
              <a:t>'спортивное</a:t>
            </a:r>
            <a:r>
              <a:rPr lang="ru-RU" dirty="0"/>
              <a:t> </a:t>
            </a:r>
            <a:r>
              <a:rPr lang="ru-RU" dirty="0" smtClean="0"/>
              <a:t>мероприятие‘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hasLocation</a:t>
            </a:r>
            <a:r>
              <a:rPr lang="ru-RU" dirty="0"/>
              <a:t>	</a:t>
            </a:r>
          </a:p>
          <a:p>
            <a:r>
              <a:rPr lang="ru-RU" i="1" dirty="0"/>
              <a:t>особняк, замок, монастырь, собор, храм</a:t>
            </a:r>
            <a:r>
              <a:rPr lang="ru-RU" dirty="0"/>
              <a:t>	</a:t>
            </a:r>
            <a:r>
              <a:rPr lang="ru-RU" b="1" dirty="0" err="1" smtClean="0"/>
              <a:t>Building</a:t>
            </a:r>
            <a:r>
              <a:rPr lang="ru-RU" b="1" dirty="0" smtClean="0"/>
              <a:t> </a:t>
            </a:r>
            <a:r>
              <a:rPr lang="ru-RU" dirty="0" smtClean="0"/>
              <a:t>'стационарный </a:t>
            </a:r>
            <a:r>
              <a:rPr lang="ru-RU" dirty="0"/>
              <a:t>рукотворный объект, предназначенный для проживания людей и/или выполнения разнообразных действий'	</a:t>
            </a:r>
            <a:endParaRPr lang="ru-RU" dirty="0" smtClean="0"/>
          </a:p>
          <a:p>
            <a:r>
              <a:rPr lang="ru-RU" dirty="0" err="1" smtClean="0"/>
              <a:t>hasLocation</a:t>
            </a:r>
            <a:r>
              <a:rPr lang="ru-RU" dirty="0"/>
              <a:t>	</a:t>
            </a:r>
          </a:p>
          <a:p>
            <a:r>
              <a:rPr lang="ru-RU" i="1" dirty="0"/>
              <a:t>порт, город, дорога</a:t>
            </a:r>
            <a:r>
              <a:rPr lang="ru-RU" dirty="0"/>
              <a:t>	</a:t>
            </a:r>
            <a:r>
              <a:rPr lang="ru-RU" b="1" dirty="0" err="1"/>
              <a:t>GeographicArea</a:t>
            </a:r>
            <a:r>
              <a:rPr lang="ru-RU" dirty="0" err="1"/>
              <a:t>'географическая</a:t>
            </a:r>
            <a:r>
              <a:rPr lang="ru-RU" dirty="0"/>
              <a:t> область, трехмерная область пространства в пределах планеты Земля'	</a:t>
            </a:r>
            <a:r>
              <a:rPr lang="ru-RU" dirty="0" err="1"/>
              <a:t>hasLocation</a:t>
            </a:r>
            <a:r>
              <a:rPr lang="ru-RU" dirty="0"/>
              <a:t>	</a:t>
            </a:r>
          </a:p>
          <a:p>
            <a:r>
              <a:rPr lang="ru-RU" i="1" dirty="0"/>
              <a:t>спектакль, карта, данные</a:t>
            </a:r>
            <a:r>
              <a:rPr lang="ru-RU" dirty="0"/>
              <a:t>	</a:t>
            </a:r>
            <a:r>
              <a:rPr lang="ru-RU" b="1" dirty="0" err="1"/>
              <a:t>Document</a:t>
            </a:r>
            <a:r>
              <a:rPr lang="ru-RU" dirty="0" err="1"/>
              <a:t>'рукотворный</a:t>
            </a:r>
            <a:r>
              <a:rPr lang="ru-RU" dirty="0"/>
              <a:t> материальный объект, передающий некоторый смысл посредством текста, изображений или их комбинации' 	</a:t>
            </a:r>
            <a:r>
              <a:rPr lang="ru-RU" dirty="0" err="1"/>
              <a:t>isMadeIn</a:t>
            </a:r>
            <a:r>
              <a:rPr lang="ru-RU" dirty="0"/>
              <a:t>	</a:t>
            </a:r>
          </a:p>
          <a:p>
            <a:r>
              <a:rPr lang="ru-RU" i="1" dirty="0"/>
              <a:t>учебник, задачник, справочник, закон</a:t>
            </a:r>
            <a:r>
              <a:rPr lang="ru-RU" dirty="0"/>
              <a:t>	</a:t>
            </a:r>
            <a:r>
              <a:rPr lang="ru-RU" b="1" dirty="0" err="1"/>
              <a:t>Document</a:t>
            </a:r>
            <a:r>
              <a:rPr lang="ru-RU" dirty="0" err="1"/>
              <a:t>'рукотворный</a:t>
            </a:r>
            <a:r>
              <a:rPr lang="ru-RU" dirty="0"/>
              <a:t> материальный объект, передающий некоторый смысл посредством текста, изображений или их комбинации'	</a:t>
            </a:r>
            <a:r>
              <a:rPr lang="ru-RU" dirty="0" err="1"/>
              <a:t>isMadeIn</a:t>
            </a:r>
            <a:r>
              <a:rPr lang="ru-RU" dirty="0"/>
              <a:t>	</a:t>
            </a:r>
          </a:p>
          <a:p>
            <a:r>
              <a:rPr lang="ru-RU" i="1" dirty="0"/>
              <a:t>чай, шоколад, сыр</a:t>
            </a:r>
            <a:r>
              <a:rPr lang="ru-RU" dirty="0"/>
              <a:t>	</a:t>
            </a:r>
            <a:r>
              <a:rPr lang="en-US" b="1" dirty="0"/>
              <a:t>Food</a:t>
            </a:r>
            <a:r>
              <a:rPr lang="en-US" dirty="0"/>
              <a:t>'</a:t>
            </a:r>
            <a:r>
              <a:rPr lang="ru-RU" dirty="0"/>
              <a:t>пища'	</a:t>
            </a:r>
            <a:r>
              <a:rPr lang="en-US" dirty="0" err="1"/>
              <a:t>isMadeIn</a:t>
            </a:r>
            <a:r>
              <a:rPr lang="en-US" dirty="0"/>
              <a:t>	</a:t>
            </a:r>
          </a:p>
          <a:p>
            <a:r>
              <a:rPr lang="ru-RU" i="1" dirty="0"/>
              <a:t>препарат, разработка, ткань, сумка</a:t>
            </a:r>
            <a:r>
              <a:rPr lang="ru-RU" dirty="0"/>
              <a:t>	</a:t>
            </a:r>
            <a:r>
              <a:rPr lang="ru-RU" b="1" dirty="0" err="1"/>
              <a:t>Artifact</a:t>
            </a:r>
            <a:r>
              <a:rPr lang="ru-RU" dirty="0" err="1"/>
              <a:t>'рукотворный</a:t>
            </a:r>
            <a:r>
              <a:rPr lang="ru-RU" dirty="0"/>
              <a:t> материальный объект'	</a:t>
            </a:r>
            <a:r>
              <a:rPr lang="ru-RU" dirty="0" err="1"/>
              <a:t>isMadeIn</a:t>
            </a:r>
            <a:r>
              <a:rPr lang="ru-RU" dirty="0"/>
              <a:t>	</a:t>
            </a:r>
          </a:p>
          <a:p>
            <a:r>
              <a:rPr lang="ru-RU" i="1" dirty="0"/>
              <a:t>войска, ВМФ, ВВС</a:t>
            </a:r>
            <a:r>
              <a:rPr lang="ru-RU" dirty="0"/>
              <a:t>	</a:t>
            </a:r>
            <a:r>
              <a:rPr lang="ru-RU" b="1" dirty="0" err="1"/>
              <a:t>MilitaryForce</a:t>
            </a:r>
            <a:r>
              <a:rPr lang="ru-RU" dirty="0" err="1"/>
              <a:t>'иерархизированная</a:t>
            </a:r>
            <a:r>
              <a:rPr lang="ru-RU" dirty="0"/>
              <a:t> группа людей, организованная с целью ведения военных операций в интересах правительства'	</a:t>
            </a:r>
            <a:r>
              <a:rPr lang="ru-RU" dirty="0" err="1"/>
              <a:t>belongsTo</a:t>
            </a:r>
            <a:r>
              <a:rPr lang="ru-RU" dirty="0"/>
              <a:t>	</a:t>
            </a:r>
          </a:p>
          <a:p>
            <a:r>
              <a:rPr lang="ru-RU" i="1" dirty="0"/>
              <a:t>колония, территория</a:t>
            </a:r>
            <a:r>
              <a:rPr lang="ru-RU" dirty="0"/>
              <a:t>	</a:t>
            </a:r>
            <a:r>
              <a:rPr lang="ru-RU" b="1" dirty="0" err="1"/>
              <a:t>DependencyOrSpecialSovereigntyArea</a:t>
            </a:r>
            <a:r>
              <a:rPr lang="ru-RU" dirty="0" err="1"/>
              <a:t>'не</a:t>
            </a:r>
            <a:r>
              <a:rPr lang="ru-RU" dirty="0"/>
              <a:t> обладающие полной независимостью геополитические образования'	</a:t>
            </a:r>
            <a:r>
              <a:rPr lang="ru-RU" dirty="0" err="1"/>
              <a:t>belongsTo</a:t>
            </a:r>
            <a:r>
              <a:rPr lang="ru-RU" dirty="0"/>
              <a:t>	</a:t>
            </a:r>
          </a:p>
          <a:p>
            <a:r>
              <a:rPr lang="ru-RU" i="1" dirty="0"/>
              <a:t>база, поселение</a:t>
            </a:r>
            <a:r>
              <a:rPr lang="ru-RU" dirty="0"/>
              <a:t>	</a:t>
            </a:r>
            <a:r>
              <a:rPr lang="ru-RU" b="1" dirty="0" err="1"/>
              <a:t>OverseasArea</a:t>
            </a:r>
            <a:r>
              <a:rPr lang="ru-RU" dirty="0" err="1"/>
              <a:t>'заморские</a:t>
            </a:r>
            <a:r>
              <a:rPr lang="ru-RU" dirty="0"/>
              <a:t> территории'	</a:t>
            </a:r>
            <a:r>
              <a:rPr lang="ru-RU" dirty="0" err="1"/>
              <a:t>belongsTo</a:t>
            </a:r>
            <a:r>
              <a:rPr lang="ru-RU" dirty="0"/>
              <a:t>	</a:t>
            </a:r>
          </a:p>
          <a:p>
            <a:r>
              <a:rPr lang="ru-RU" i="1" dirty="0"/>
              <a:t>судно, корабль, крейсер, самолет</a:t>
            </a:r>
            <a:r>
              <a:rPr lang="ru-RU" dirty="0"/>
              <a:t>	</a:t>
            </a:r>
            <a:r>
              <a:rPr lang="ru-RU" b="1" dirty="0" err="1"/>
              <a:t>Vehicle</a:t>
            </a:r>
            <a:r>
              <a:rPr lang="ru-RU" dirty="0" err="1"/>
              <a:t>'транспортные</a:t>
            </a:r>
            <a:r>
              <a:rPr lang="ru-RU" dirty="0"/>
              <a:t> средства, перемещающиеся вместе со своим грузом'	</a:t>
            </a:r>
            <a:r>
              <a:rPr lang="ru-RU" dirty="0" err="1"/>
              <a:t>belongsTo</a:t>
            </a:r>
            <a:r>
              <a:rPr lang="ru-RU" dirty="0"/>
              <a:t>	</a:t>
            </a:r>
          </a:p>
          <a:p>
            <a:r>
              <a:rPr lang="ru-RU" i="1" dirty="0"/>
              <a:t>сеть, авиакомпания, корпорация, банк, издательство</a:t>
            </a:r>
            <a:r>
              <a:rPr lang="ru-RU" dirty="0"/>
              <a:t>	</a:t>
            </a:r>
            <a:r>
              <a:rPr lang="ru-RU" b="1" dirty="0" err="1"/>
              <a:t>Organization</a:t>
            </a:r>
            <a:r>
              <a:rPr lang="ru-RU" dirty="0" err="1"/>
              <a:t>'иерархизированная</a:t>
            </a:r>
            <a:r>
              <a:rPr lang="ru-RU" dirty="0"/>
              <a:t> группа людей, организованная с определенной целью'	</a:t>
            </a:r>
            <a:r>
              <a:rPr lang="ru-RU" dirty="0" err="1"/>
              <a:t>belongsTo</a:t>
            </a:r>
            <a:r>
              <a:rPr lang="ru-RU" dirty="0"/>
              <a:t>	</a:t>
            </a:r>
          </a:p>
          <a:p>
            <a:r>
              <a:rPr lang="ru-RU" i="1" dirty="0"/>
              <a:t>сборная, чемпион</a:t>
            </a:r>
            <a:r>
              <a:rPr lang="ru-RU" dirty="0"/>
              <a:t>	</a:t>
            </a:r>
            <a:r>
              <a:rPr lang="ru-RU" b="1" dirty="0" err="1"/>
              <a:t>SportAgent</a:t>
            </a:r>
            <a:r>
              <a:rPr lang="ru-RU" dirty="0" err="1"/>
              <a:t>'некто</a:t>
            </a:r>
            <a:r>
              <a:rPr lang="ru-RU" dirty="0"/>
              <a:t> или нечто, способное по 	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48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89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Онтологическое описание:</a:t>
            </a:r>
          </a:p>
          <a:p>
            <a:r>
              <a:rPr lang="ru-RU" i="1" dirty="0" smtClean="0"/>
              <a:t>чемпионат</a:t>
            </a:r>
            <a:r>
              <a:rPr lang="ru-RU" i="1" dirty="0"/>
              <a:t>, турнир</a:t>
            </a:r>
            <a:r>
              <a:rPr lang="ru-RU" dirty="0"/>
              <a:t>	</a:t>
            </a:r>
            <a:r>
              <a:rPr lang="ru-RU" b="1" dirty="0" err="1"/>
              <a:t>SportEvent</a:t>
            </a:r>
            <a:r>
              <a:rPr lang="ru-RU" dirty="0" err="1"/>
              <a:t>'спортивное</a:t>
            </a:r>
            <a:r>
              <a:rPr lang="ru-RU" dirty="0"/>
              <a:t> </a:t>
            </a:r>
            <a:r>
              <a:rPr lang="ru-RU" dirty="0" smtClean="0"/>
              <a:t>мероприятие‘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hasLocation</a:t>
            </a:r>
            <a:r>
              <a:rPr lang="ru-RU" dirty="0"/>
              <a:t>	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49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47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1. </a:t>
            </a:r>
            <a:r>
              <a:rPr lang="ru-RU" b="1" dirty="0" smtClean="0">
                <a:solidFill>
                  <a:schemeClr val="bg1"/>
                </a:solidFill>
              </a:rPr>
              <a:t>Я люблю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5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287885" cy="4880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2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Онтологическое описание:</a:t>
            </a:r>
          </a:p>
          <a:p>
            <a:r>
              <a:rPr lang="ru-RU" i="1" dirty="0" smtClean="0"/>
              <a:t>особняк</a:t>
            </a:r>
            <a:r>
              <a:rPr lang="ru-RU" i="1" dirty="0"/>
              <a:t>, замок, монастырь, собор, храм</a:t>
            </a:r>
            <a:r>
              <a:rPr lang="ru-RU" dirty="0"/>
              <a:t>	</a:t>
            </a:r>
            <a:r>
              <a:rPr lang="ru-RU" b="1" dirty="0" err="1" smtClean="0"/>
              <a:t>Building</a:t>
            </a:r>
            <a:r>
              <a:rPr lang="ru-RU" b="1" dirty="0" smtClean="0"/>
              <a:t> </a:t>
            </a:r>
            <a:r>
              <a:rPr lang="ru-RU" dirty="0" smtClean="0"/>
              <a:t>'стационарный </a:t>
            </a:r>
            <a:r>
              <a:rPr lang="ru-RU" dirty="0"/>
              <a:t>рукотворный объект, предназначенный для проживания людей и/или выполнения разнообразных действий'	</a:t>
            </a:r>
            <a:endParaRPr lang="ru-RU" dirty="0" smtClean="0"/>
          </a:p>
          <a:p>
            <a:r>
              <a:rPr lang="ru-RU" dirty="0" err="1" smtClean="0"/>
              <a:t>hasLocation</a:t>
            </a:r>
            <a:r>
              <a:rPr lang="ru-RU" dirty="0"/>
              <a:t>	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50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00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Онтологическое описание:</a:t>
            </a:r>
          </a:p>
          <a:p>
            <a:r>
              <a:rPr lang="ru-RU" i="1" dirty="0" smtClean="0"/>
              <a:t>особняк</a:t>
            </a:r>
            <a:r>
              <a:rPr lang="ru-RU" i="1" dirty="0"/>
              <a:t>, замок, монастырь, собор, храм</a:t>
            </a:r>
            <a:r>
              <a:rPr lang="ru-RU" dirty="0"/>
              <a:t>	</a:t>
            </a:r>
            <a:r>
              <a:rPr lang="ru-RU" b="1" dirty="0" err="1" smtClean="0"/>
              <a:t>Building</a:t>
            </a:r>
            <a:r>
              <a:rPr lang="ru-RU" b="1" dirty="0" smtClean="0"/>
              <a:t> </a:t>
            </a:r>
            <a:r>
              <a:rPr lang="ru-RU" dirty="0" smtClean="0"/>
              <a:t>'стационарный </a:t>
            </a:r>
            <a:r>
              <a:rPr lang="ru-RU" dirty="0"/>
              <a:t>рукотворный объект, предназначенный для проживания людей и/или выполнения разнообразных действий'	</a:t>
            </a:r>
            <a:endParaRPr lang="ru-RU" dirty="0" smtClean="0"/>
          </a:p>
          <a:p>
            <a:r>
              <a:rPr lang="ru-RU" dirty="0" err="1" smtClean="0"/>
              <a:t>hasLocation</a:t>
            </a:r>
            <a:r>
              <a:rPr lang="ru-RU" dirty="0"/>
              <a:t>	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51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34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Онтологическое описание:</a:t>
            </a:r>
          </a:p>
          <a:p>
            <a:r>
              <a:rPr lang="ru-RU" i="1" dirty="0" smtClean="0"/>
              <a:t>порт</a:t>
            </a:r>
            <a:r>
              <a:rPr lang="ru-RU" i="1" dirty="0"/>
              <a:t>, город, дорога</a:t>
            </a:r>
            <a:r>
              <a:rPr lang="ru-RU" dirty="0"/>
              <a:t>	</a:t>
            </a:r>
            <a:r>
              <a:rPr lang="ru-RU" b="1" dirty="0" err="1"/>
              <a:t>GeographicArea</a:t>
            </a:r>
            <a:r>
              <a:rPr lang="ru-RU" dirty="0" err="1"/>
              <a:t>'географическая</a:t>
            </a:r>
            <a:r>
              <a:rPr lang="ru-RU" dirty="0"/>
              <a:t> область, трехмерная область пространства в пределах планеты Земля'	</a:t>
            </a:r>
            <a:endParaRPr lang="ru-RU" dirty="0" smtClean="0"/>
          </a:p>
          <a:p>
            <a:r>
              <a:rPr lang="ru-RU" dirty="0" err="1" smtClean="0"/>
              <a:t>hasLocation</a:t>
            </a:r>
            <a:r>
              <a:rPr lang="ru-RU" dirty="0"/>
              <a:t>	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52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69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Онтологическое описание:</a:t>
            </a:r>
          </a:p>
          <a:p>
            <a:r>
              <a:rPr lang="ru-RU" i="1" dirty="0" smtClean="0"/>
              <a:t>спектакль</a:t>
            </a:r>
            <a:r>
              <a:rPr lang="ru-RU" i="1" dirty="0"/>
              <a:t>, карта, данные</a:t>
            </a:r>
            <a:r>
              <a:rPr lang="ru-RU" dirty="0"/>
              <a:t>	</a:t>
            </a:r>
            <a:r>
              <a:rPr lang="ru-RU" b="1" dirty="0" err="1"/>
              <a:t>Document</a:t>
            </a:r>
            <a:r>
              <a:rPr lang="ru-RU" dirty="0" err="1"/>
              <a:t>'рукотворный</a:t>
            </a:r>
            <a:r>
              <a:rPr lang="ru-RU" dirty="0"/>
              <a:t> материальный объект, передающий некоторый смысл посредством текста, изображений или их комбинации'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isMadeIn</a:t>
            </a:r>
            <a:r>
              <a:rPr lang="ru-RU" dirty="0"/>
              <a:t>	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53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48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Онтологическое описание:</a:t>
            </a:r>
          </a:p>
          <a:p>
            <a:r>
              <a:rPr lang="ru-RU" i="1" dirty="0" smtClean="0"/>
              <a:t>учебник</a:t>
            </a:r>
            <a:r>
              <a:rPr lang="ru-RU" i="1" dirty="0"/>
              <a:t>, задачник, справочник, закон</a:t>
            </a:r>
            <a:r>
              <a:rPr lang="ru-RU" dirty="0"/>
              <a:t>	</a:t>
            </a:r>
            <a:r>
              <a:rPr lang="ru-RU" b="1" dirty="0" err="1"/>
              <a:t>Document</a:t>
            </a:r>
            <a:r>
              <a:rPr lang="ru-RU" dirty="0" err="1"/>
              <a:t>'рукотворный</a:t>
            </a:r>
            <a:r>
              <a:rPr lang="ru-RU" dirty="0"/>
              <a:t> материальный объект, передающий некоторый смысл посредством текста, изображений или их комбинации'	</a:t>
            </a:r>
            <a:endParaRPr lang="ru-RU" dirty="0" smtClean="0"/>
          </a:p>
          <a:p>
            <a:r>
              <a:rPr lang="ru-RU" dirty="0" err="1" smtClean="0"/>
              <a:t>isMadeIn</a:t>
            </a:r>
            <a:r>
              <a:rPr lang="ru-RU" dirty="0"/>
              <a:t>	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54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35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Онтологическое описание:</a:t>
            </a:r>
          </a:p>
          <a:p>
            <a:r>
              <a:rPr lang="ru-RU" i="1" dirty="0" smtClean="0"/>
              <a:t>чай</a:t>
            </a:r>
            <a:r>
              <a:rPr lang="ru-RU" i="1" dirty="0"/>
              <a:t>, шоколад, сыр</a:t>
            </a:r>
            <a:r>
              <a:rPr lang="ru-RU" dirty="0"/>
              <a:t>	</a:t>
            </a:r>
            <a:endParaRPr lang="ru-RU" dirty="0" smtClean="0"/>
          </a:p>
          <a:p>
            <a:r>
              <a:rPr lang="en-US" b="1" dirty="0" smtClean="0"/>
              <a:t>Food</a:t>
            </a:r>
            <a:r>
              <a:rPr lang="en-US" dirty="0" smtClean="0"/>
              <a:t>'</a:t>
            </a:r>
            <a:r>
              <a:rPr lang="ru-RU" dirty="0"/>
              <a:t>пища'	</a:t>
            </a:r>
            <a:endParaRPr lang="ru-RU" dirty="0" smtClean="0"/>
          </a:p>
          <a:p>
            <a:r>
              <a:rPr lang="en-US" dirty="0" err="1" smtClean="0"/>
              <a:t>isMadeIn</a:t>
            </a:r>
            <a:r>
              <a:rPr lang="en-US" dirty="0"/>
              <a:t>	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55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91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/>
              <a:t>Онтологическое описание:</a:t>
            </a:r>
          </a:p>
          <a:p>
            <a:r>
              <a:rPr lang="ru-RU" i="1" dirty="0" smtClean="0"/>
              <a:t>препарат</a:t>
            </a:r>
            <a:r>
              <a:rPr lang="ru-RU" i="1" dirty="0"/>
              <a:t>, разработка, ткань, сумка</a:t>
            </a:r>
            <a:r>
              <a:rPr lang="ru-RU" dirty="0"/>
              <a:t>	</a:t>
            </a:r>
            <a:r>
              <a:rPr lang="ru-RU" b="1" dirty="0" err="1"/>
              <a:t>Artifact</a:t>
            </a:r>
            <a:r>
              <a:rPr lang="ru-RU" dirty="0" err="1"/>
              <a:t>'рукотворный</a:t>
            </a:r>
            <a:r>
              <a:rPr lang="ru-RU" dirty="0"/>
              <a:t> материальный объект'	</a:t>
            </a:r>
            <a:r>
              <a:rPr lang="ru-RU" dirty="0" err="1"/>
              <a:t>isMadeIn</a:t>
            </a:r>
            <a:r>
              <a:rPr lang="ru-RU" dirty="0"/>
              <a:t>	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56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2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Что же значит </a:t>
            </a:r>
            <a:r>
              <a:rPr lang="ru-RU" i="1" dirty="0" smtClean="0"/>
              <a:t>английский артикль?</a:t>
            </a:r>
          </a:p>
          <a:p>
            <a:pPr marL="0" indent="0">
              <a:buNone/>
            </a:pPr>
            <a:r>
              <a:rPr lang="ru-RU" dirty="0" smtClean="0"/>
              <a:t>Он не значит ни </a:t>
            </a:r>
            <a:r>
              <a:rPr lang="en-US" dirty="0" smtClean="0"/>
              <a:t>“</a:t>
            </a:r>
            <a:r>
              <a:rPr lang="ru-RU" dirty="0" smtClean="0"/>
              <a:t>сделанный в Англии</a:t>
            </a:r>
            <a:r>
              <a:rPr lang="en-US" dirty="0" smtClean="0"/>
              <a:t>”</a:t>
            </a:r>
            <a:r>
              <a:rPr lang="ru-RU" dirty="0" smtClean="0"/>
              <a:t>, ни </a:t>
            </a:r>
            <a:r>
              <a:rPr lang="en-US" dirty="0" smtClean="0"/>
              <a:t>“</a:t>
            </a:r>
            <a:r>
              <a:rPr lang="ru-RU" dirty="0" smtClean="0"/>
              <a:t>расположенный в Англии</a:t>
            </a:r>
            <a:r>
              <a:rPr lang="en-US" dirty="0" smtClean="0"/>
              <a:t>”.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 smtClean="0"/>
              <a:t>А значит «артикль английского языка».</a:t>
            </a:r>
          </a:p>
          <a:p>
            <a:pPr marL="0" indent="0">
              <a:buNone/>
            </a:pPr>
            <a:r>
              <a:rPr lang="ru-RU" dirty="0" smtClean="0"/>
              <a:t>А что такое «английский язык»? </a:t>
            </a:r>
            <a:r>
              <a:rPr lang="en-US" dirty="0" smtClean="0"/>
              <a:t>– </a:t>
            </a:r>
            <a:r>
              <a:rPr lang="ru-RU" dirty="0" smtClean="0"/>
              <a:t>Идиоматическое сочетание.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57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92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  <a:r>
              <a:rPr lang="ru-RU" b="1" dirty="0" smtClean="0">
                <a:solidFill>
                  <a:schemeClr val="bg1"/>
                </a:solidFill>
              </a:rPr>
              <a:t>. Английский артикль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В относительных прилагательных очень слаба синонимия. </a:t>
            </a:r>
          </a:p>
          <a:p>
            <a:pPr marL="0" indent="0">
              <a:buNone/>
            </a:pPr>
            <a:r>
              <a:rPr lang="ru-RU" dirty="0" smtClean="0"/>
              <a:t>Английский язык </a:t>
            </a:r>
            <a:r>
              <a:rPr lang="en-US" dirty="0" smtClean="0"/>
              <a:t>vs. </a:t>
            </a:r>
            <a:r>
              <a:rPr lang="ru-RU" dirty="0" smtClean="0"/>
              <a:t>британский язык</a:t>
            </a:r>
          </a:p>
          <a:p>
            <a:pPr marL="0" indent="0">
              <a:buNone/>
            </a:pPr>
            <a:r>
              <a:rPr lang="ru-RU" dirty="0" smtClean="0"/>
              <a:t>Английский артикль </a:t>
            </a:r>
            <a:r>
              <a:rPr lang="en-US" dirty="0" smtClean="0"/>
              <a:t>vs. </a:t>
            </a:r>
            <a:r>
              <a:rPr lang="ru-RU" dirty="0" smtClean="0"/>
              <a:t>британский артикль</a:t>
            </a:r>
          </a:p>
          <a:p>
            <a:pPr marL="0" indent="0">
              <a:buNone/>
            </a:pPr>
            <a:r>
              <a:rPr lang="ru-RU" dirty="0" smtClean="0"/>
              <a:t>Английский диалект </a:t>
            </a:r>
            <a:r>
              <a:rPr lang="en-US" dirty="0" smtClean="0"/>
              <a:t>vs</a:t>
            </a:r>
            <a:r>
              <a:rPr lang="ru-RU" dirty="0" smtClean="0"/>
              <a:t>. британский диалект</a:t>
            </a:r>
          </a:p>
          <a:p>
            <a:pPr marL="0" indent="0">
              <a:buNone/>
            </a:pPr>
            <a:r>
              <a:rPr lang="ru-RU" dirty="0" smtClean="0"/>
              <a:t>Русский язык </a:t>
            </a:r>
            <a:r>
              <a:rPr lang="en-US" dirty="0" smtClean="0"/>
              <a:t>vs. </a:t>
            </a:r>
            <a:r>
              <a:rPr lang="ru-RU" dirty="0" smtClean="0"/>
              <a:t>российский язык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58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95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5. Рыбный ресторан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3600" dirty="0" smtClean="0"/>
              <a:t>Пойдем в рыбный ресторан</a:t>
            </a:r>
            <a:r>
              <a:rPr lang="en-US" sz="3600" dirty="0" smtClean="0"/>
              <a:t>?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3600" dirty="0" smtClean="0"/>
              <a:t>Да, с удовольствием.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3600" dirty="0" smtClean="0"/>
              <a:t>Нет, ни за что.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600" dirty="0"/>
              <a:t>Пойдем в рыбный ресторан</a:t>
            </a:r>
            <a:r>
              <a:rPr lang="en-US" sz="3600" dirty="0"/>
              <a:t>?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3600" dirty="0" smtClean="0"/>
              <a:t>Я не люблю рыбу. </a:t>
            </a:r>
            <a:endParaRPr lang="en-US" sz="3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59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35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1. </a:t>
            </a:r>
            <a:r>
              <a:rPr lang="ru-RU" b="1" dirty="0" smtClean="0">
                <a:solidFill>
                  <a:schemeClr val="bg1"/>
                </a:solidFill>
              </a:rPr>
              <a:t>Я люблю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6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76872"/>
            <a:ext cx="8180321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658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5. Рыбный ресторан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Arial"/>
              <a:buChar char="•"/>
              <a:defRPr/>
            </a:pPr>
            <a:r>
              <a:rPr lang="ru-RU" sz="3600" dirty="0" smtClean="0"/>
              <a:t>Если кто-то идет в ресторан, можно ожидать, что он там будет есть.</a:t>
            </a:r>
            <a:r>
              <a:rPr lang="en-US" sz="3600" dirty="0" smtClean="0"/>
              <a:t>.</a:t>
            </a:r>
            <a:endParaRPr lang="en-US" sz="3600" dirty="0"/>
          </a:p>
          <a:p>
            <a:pPr>
              <a:buFont typeface="Arial"/>
              <a:buChar char="•"/>
              <a:defRPr/>
            </a:pPr>
            <a:r>
              <a:rPr lang="ru-RU" sz="3600" dirty="0" smtClean="0"/>
              <a:t>А если он идет в булочную?</a:t>
            </a:r>
            <a:endParaRPr lang="en-US" sz="3600" dirty="0"/>
          </a:p>
          <a:p>
            <a:pPr>
              <a:buFont typeface="Arial"/>
              <a:buChar char="•"/>
              <a:defRPr/>
            </a:pPr>
            <a:r>
              <a:rPr lang="ru-RU" sz="3600" dirty="0" smtClean="0"/>
              <a:t>А если он едет в больницу?</a:t>
            </a:r>
            <a:endParaRPr lang="en-US" sz="3600" dirty="0"/>
          </a:p>
          <a:p>
            <a:pPr>
              <a:buFont typeface="Arial"/>
              <a:buChar char="•"/>
              <a:defRPr/>
            </a:pPr>
            <a:r>
              <a:rPr lang="ru-RU" sz="3600" dirty="0" smtClean="0"/>
              <a:t>А если он направляется в библиотеку?</a:t>
            </a:r>
            <a:endParaRPr lang="en-US" sz="3600" dirty="0"/>
          </a:p>
          <a:p>
            <a:pPr marL="0" indent="0">
              <a:buNone/>
              <a:defRPr/>
            </a:pPr>
            <a:r>
              <a:rPr lang="ru-RU" sz="3600" dirty="0" smtClean="0"/>
              <a:t>Все это должно описываться в онтологии</a:t>
            </a:r>
            <a:endParaRPr lang="en-US" sz="3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60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45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5. Рыбный ресторан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2800" b="1" dirty="0" smtClean="0"/>
              <a:t>Онтология организаций, обслуживающих клиентов</a:t>
            </a:r>
          </a:p>
          <a:p>
            <a:pPr marL="457200" indent="-457200">
              <a:defRPr/>
            </a:pPr>
            <a:r>
              <a:rPr lang="en-US" sz="1800" dirty="0" err="1" smtClean="0"/>
              <a:t>isA</a:t>
            </a:r>
            <a:r>
              <a:rPr lang="en-US" sz="1800" dirty="0" smtClean="0"/>
              <a:t>(X</a:t>
            </a:r>
            <a:r>
              <a:rPr lang="en-US" sz="1800" dirty="0"/>
              <a:t>, Business)</a:t>
            </a:r>
          </a:p>
          <a:p>
            <a:pPr marL="457200" indent="-457200">
              <a:defRPr/>
            </a:pPr>
            <a:r>
              <a:rPr lang="en-US" sz="1800" dirty="0" err="1"/>
              <a:t>isA</a:t>
            </a:r>
            <a:r>
              <a:rPr lang="en-US" sz="1800" dirty="0"/>
              <a:t>(</a:t>
            </a:r>
            <a:r>
              <a:rPr lang="en-US" sz="1800" dirty="0" err="1"/>
              <a:t>X,Client</a:t>
            </a:r>
            <a:r>
              <a:rPr lang="en-US" sz="1800" dirty="0"/>
              <a:t>-serving-Organization)</a:t>
            </a:r>
          </a:p>
          <a:p>
            <a:pPr marL="457200" indent="-457200">
              <a:defRPr/>
            </a:pPr>
            <a:r>
              <a:rPr lang="es-ES_tradnl" sz="1800" dirty="0"/>
              <a:t>isA(X,Place)</a:t>
            </a:r>
            <a:endParaRPr lang="en-US" sz="1800" dirty="0"/>
          </a:p>
          <a:p>
            <a:pPr marL="457200" indent="-457200">
              <a:defRPr/>
            </a:pPr>
            <a:r>
              <a:rPr lang="en-US" sz="1800" dirty="0" err="1"/>
              <a:t>hasUser</a:t>
            </a:r>
            <a:r>
              <a:rPr lang="en-US" sz="1800" dirty="0"/>
              <a:t>(X,Human-1)	</a:t>
            </a:r>
          </a:p>
          <a:p>
            <a:pPr marL="457200" indent="-457200">
              <a:defRPr/>
            </a:pPr>
            <a:r>
              <a:rPr lang="en-US" sz="1800" dirty="0" err="1"/>
              <a:t>hasFunction</a:t>
            </a:r>
            <a:r>
              <a:rPr lang="en-US" sz="1800" dirty="0"/>
              <a:t>(</a:t>
            </a:r>
            <a:r>
              <a:rPr lang="en-US" sz="1800" dirty="0" err="1"/>
              <a:t>X,Preparing</a:t>
            </a:r>
            <a:r>
              <a:rPr lang="en-US" sz="1800" dirty="0"/>
              <a:t> &amp; Selling)</a:t>
            </a:r>
            <a:br>
              <a:rPr lang="en-US" sz="1800" dirty="0"/>
            </a:br>
            <a:r>
              <a:rPr lang="en-US" sz="1800" dirty="0" err="1"/>
              <a:t>hasAgent</a:t>
            </a:r>
            <a:r>
              <a:rPr lang="en-US" sz="1800" dirty="0"/>
              <a:t>(</a:t>
            </a:r>
            <a:r>
              <a:rPr lang="en-US" sz="1800" dirty="0" err="1"/>
              <a:t>Preparing&amp;Selling,X</a:t>
            </a:r>
            <a:r>
              <a:rPr lang="en-US" sz="1800" dirty="0"/>
              <a:t>)</a:t>
            </a:r>
          </a:p>
          <a:p>
            <a:pPr marL="457200" indent="-457200">
              <a:defRPr/>
            </a:pPr>
            <a:r>
              <a:rPr lang="en-US" sz="1800" dirty="0" err="1"/>
              <a:t>hasObject</a:t>
            </a:r>
            <a:r>
              <a:rPr lang="en-US" sz="1800" dirty="0"/>
              <a:t>(</a:t>
            </a:r>
            <a:r>
              <a:rPr lang="en-US" sz="1800" dirty="0" err="1"/>
              <a:t>Preparing&amp;Selling</a:t>
            </a:r>
            <a:r>
              <a:rPr lang="en-US" sz="1800" dirty="0"/>
              <a:t>, Food-1)</a:t>
            </a:r>
          </a:p>
          <a:p>
            <a:pPr marL="457200" indent="-457200">
              <a:defRPr/>
            </a:pPr>
            <a:r>
              <a:rPr lang="en-US" sz="1800" dirty="0" err="1"/>
              <a:t>hasAddressee</a:t>
            </a:r>
            <a:r>
              <a:rPr lang="en-US" sz="1800" dirty="0"/>
              <a:t>(Selling,Human-1) </a:t>
            </a:r>
          </a:p>
          <a:p>
            <a:pPr marL="457200" indent="-457200">
              <a:defRPr/>
            </a:pPr>
            <a:r>
              <a:rPr lang="en-US" sz="1800" dirty="0" err="1"/>
              <a:t>hasUserAction</a:t>
            </a:r>
            <a:r>
              <a:rPr lang="en-US" sz="1800" dirty="0"/>
              <a:t>(X,Eating-1)</a:t>
            </a:r>
          </a:p>
          <a:p>
            <a:pPr marL="457200" indent="-457200">
              <a:defRPr/>
            </a:pPr>
            <a:r>
              <a:rPr lang="en-US" sz="1800" dirty="0"/>
              <a:t>has Agent(Eating-1,Human-1)</a:t>
            </a:r>
          </a:p>
          <a:p>
            <a:pPr marL="457200" indent="-457200">
              <a:defRPr/>
            </a:pPr>
            <a:r>
              <a:rPr lang="en-US" sz="1800" dirty="0" err="1"/>
              <a:t>hasObject</a:t>
            </a:r>
            <a:r>
              <a:rPr lang="en-US" sz="1800" dirty="0"/>
              <a:t>(Eating-1,Food-1)</a:t>
            </a:r>
          </a:p>
          <a:p>
            <a:pPr marL="457200" indent="-457200">
              <a:defRPr/>
            </a:pPr>
            <a:r>
              <a:rPr lang="en-US" sz="1800" dirty="0" err="1"/>
              <a:t>hasLocation</a:t>
            </a:r>
            <a:r>
              <a:rPr lang="en-US" sz="1800" dirty="0"/>
              <a:t>(Eating-1,X</a:t>
            </a:r>
            <a:r>
              <a:rPr lang="en-US" sz="3600" dirty="0"/>
              <a:t>) </a:t>
            </a:r>
            <a:endParaRPr lang="en-US" sz="3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61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56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5. Рыбный ресторан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2800" b="1" dirty="0" smtClean="0"/>
              <a:t>Ресторан</a:t>
            </a:r>
          </a:p>
          <a:p>
            <a:pPr marL="0" indent="0">
              <a:buNone/>
              <a:defRPr/>
            </a:pPr>
            <a:r>
              <a:rPr lang="en-US" sz="2000" dirty="0" err="1" smtClean="0"/>
              <a:t>isA</a:t>
            </a:r>
            <a:r>
              <a:rPr lang="en-US" sz="2000" dirty="0" smtClean="0"/>
              <a:t>(X</a:t>
            </a:r>
            <a:r>
              <a:rPr lang="en-US" sz="2000" dirty="0"/>
              <a:t>, Business)</a:t>
            </a:r>
          </a:p>
          <a:p>
            <a:pPr marL="0" indent="0">
              <a:buNone/>
              <a:defRPr/>
            </a:pPr>
            <a:r>
              <a:rPr lang="en-US" sz="2000" dirty="0" err="1"/>
              <a:t>isA</a:t>
            </a:r>
            <a:r>
              <a:rPr lang="en-US" sz="2000" dirty="0"/>
              <a:t>(</a:t>
            </a:r>
            <a:r>
              <a:rPr lang="en-US" sz="2000" dirty="0" err="1"/>
              <a:t>X,Client</a:t>
            </a:r>
            <a:r>
              <a:rPr lang="en-US" sz="2000" dirty="0"/>
              <a:t>-serving-Organization)</a:t>
            </a:r>
          </a:p>
          <a:p>
            <a:pPr marL="0" indent="0">
              <a:buNone/>
              <a:defRPr/>
            </a:pPr>
            <a:r>
              <a:rPr lang="es-ES_tradnl" sz="2000" dirty="0"/>
              <a:t>isA(X,Place)</a:t>
            </a:r>
            <a:endParaRPr lang="en-US" sz="2000" dirty="0"/>
          </a:p>
          <a:p>
            <a:pPr marL="0" indent="0">
              <a:buNone/>
              <a:defRPr/>
            </a:pPr>
            <a:r>
              <a:rPr lang="en-US" sz="2000" dirty="0" err="1"/>
              <a:t>hasUser</a:t>
            </a:r>
            <a:r>
              <a:rPr lang="en-US" sz="2000" dirty="0"/>
              <a:t>(X,Human-1)	</a:t>
            </a:r>
          </a:p>
          <a:p>
            <a:pPr marL="0" indent="0">
              <a:buNone/>
              <a:defRPr/>
            </a:pPr>
            <a:r>
              <a:rPr lang="en-US" sz="2000" dirty="0" err="1"/>
              <a:t>hasFunction</a:t>
            </a:r>
            <a:r>
              <a:rPr lang="en-US" sz="2000" dirty="0"/>
              <a:t>(</a:t>
            </a:r>
            <a:r>
              <a:rPr lang="en-US" sz="2000" dirty="0" err="1"/>
              <a:t>X,Preparing</a:t>
            </a:r>
            <a:r>
              <a:rPr lang="en-US" sz="2000" dirty="0"/>
              <a:t> &amp; Selling)</a:t>
            </a:r>
            <a:br>
              <a:rPr lang="en-US" sz="2000" dirty="0"/>
            </a:br>
            <a:r>
              <a:rPr lang="en-US" sz="2000" dirty="0" err="1"/>
              <a:t>hasAgent</a:t>
            </a:r>
            <a:r>
              <a:rPr lang="en-US" sz="2000" dirty="0"/>
              <a:t>(</a:t>
            </a:r>
            <a:r>
              <a:rPr lang="en-US" sz="2000" dirty="0" err="1"/>
              <a:t>Preparing&amp;Selling,X</a:t>
            </a:r>
            <a:r>
              <a:rPr lang="en-US" sz="2000" dirty="0"/>
              <a:t>)</a:t>
            </a:r>
          </a:p>
          <a:p>
            <a:pPr marL="0" indent="0">
              <a:buNone/>
              <a:defRPr/>
            </a:pPr>
            <a:r>
              <a:rPr lang="en-US" sz="2000" dirty="0" err="1"/>
              <a:t>hasObject</a:t>
            </a:r>
            <a:r>
              <a:rPr lang="en-US" sz="2000" dirty="0"/>
              <a:t>(</a:t>
            </a:r>
            <a:r>
              <a:rPr lang="en-US" sz="2000" dirty="0" err="1"/>
              <a:t>Preparing&amp;Selling</a:t>
            </a:r>
            <a:r>
              <a:rPr lang="en-US" sz="2000" dirty="0"/>
              <a:t>, Food-1)</a:t>
            </a:r>
          </a:p>
          <a:p>
            <a:pPr marL="0" indent="0">
              <a:buNone/>
              <a:defRPr/>
            </a:pPr>
            <a:r>
              <a:rPr lang="en-US" sz="2000" dirty="0" err="1"/>
              <a:t>hasAddressee</a:t>
            </a:r>
            <a:r>
              <a:rPr lang="en-US" sz="2000" dirty="0"/>
              <a:t>(Selling,Human-1) </a:t>
            </a:r>
          </a:p>
          <a:p>
            <a:pPr marL="0" indent="0">
              <a:buNone/>
              <a:defRPr/>
            </a:pPr>
            <a:r>
              <a:rPr lang="en-US" sz="2000" dirty="0" err="1"/>
              <a:t>hasUserAction</a:t>
            </a:r>
            <a:r>
              <a:rPr lang="en-US" sz="2000" dirty="0"/>
              <a:t>(X,Eating-1)</a:t>
            </a:r>
          </a:p>
          <a:p>
            <a:pPr marL="0" indent="0">
              <a:buNone/>
              <a:defRPr/>
            </a:pPr>
            <a:r>
              <a:rPr lang="en-US" sz="2000" dirty="0"/>
              <a:t>has Agent(Eating-1,Human-1)</a:t>
            </a:r>
          </a:p>
          <a:p>
            <a:pPr marL="0" indent="0">
              <a:buNone/>
              <a:defRPr/>
            </a:pPr>
            <a:r>
              <a:rPr lang="en-US" sz="2000" dirty="0" err="1"/>
              <a:t>hasObject</a:t>
            </a:r>
            <a:r>
              <a:rPr lang="en-US" sz="2000" dirty="0"/>
              <a:t>(Eating-1,Food-1)</a:t>
            </a:r>
          </a:p>
          <a:p>
            <a:pPr marL="0" indent="0">
              <a:buNone/>
              <a:defRPr/>
            </a:pPr>
            <a:r>
              <a:rPr lang="en-US" sz="2000" dirty="0" err="1"/>
              <a:t>hasLocation</a:t>
            </a:r>
            <a:r>
              <a:rPr lang="en-US" sz="2000" dirty="0"/>
              <a:t>(Eating-1,X) </a:t>
            </a:r>
            <a:endParaRPr lang="en-US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62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07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5. Рыбный ресторан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2800" b="1" dirty="0" smtClean="0"/>
              <a:t>Рыбный ресторан</a:t>
            </a:r>
          </a:p>
          <a:p>
            <a:pPr marL="0" indent="0">
              <a:buNone/>
              <a:defRPr/>
            </a:pPr>
            <a:r>
              <a:rPr lang="en-US" sz="1600" dirty="0" err="1" smtClean="0"/>
              <a:t>isA</a:t>
            </a:r>
            <a:r>
              <a:rPr lang="en-US" sz="1600" dirty="0" smtClean="0"/>
              <a:t>(X</a:t>
            </a:r>
            <a:r>
              <a:rPr lang="en-US" sz="1600" dirty="0"/>
              <a:t>, Business)</a:t>
            </a:r>
          </a:p>
          <a:p>
            <a:pPr marL="0" indent="0">
              <a:buNone/>
              <a:defRPr/>
            </a:pPr>
            <a:r>
              <a:rPr lang="en-US" sz="1600" dirty="0" err="1"/>
              <a:t>isA</a:t>
            </a:r>
            <a:r>
              <a:rPr lang="en-US" sz="1600" dirty="0"/>
              <a:t>(</a:t>
            </a:r>
            <a:r>
              <a:rPr lang="en-US" sz="1600" dirty="0" err="1"/>
              <a:t>X,Client</a:t>
            </a:r>
            <a:r>
              <a:rPr lang="en-US" sz="1600" dirty="0"/>
              <a:t>-serving-Organization)</a:t>
            </a:r>
          </a:p>
          <a:p>
            <a:pPr marL="0" indent="0">
              <a:buNone/>
              <a:defRPr/>
            </a:pPr>
            <a:r>
              <a:rPr lang="es-ES_tradnl" sz="1600" dirty="0"/>
              <a:t>isA(X,Place)</a:t>
            </a:r>
            <a:endParaRPr lang="en-US" sz="1600" dirty="0"/>
          </a:p>
          <a:p>
            <a:pPr marL="0" indent="0">
              <a:buNone/>
              <a:defRPr/>
            </a:pPr>
            <a:r>
              <a:rPr lang="en-US" sz="1600" dirty="0" err="1"/>
              <a:t>hasUser</a:t>
            </a:r>
            <a:r>
              <a:rPr lang="en-US" sz="1600" dirty="0"/>
              <a:t>(X,Human-1)	</a:t>
            </a:r>
          </a:p>
          <a:p>
            <a:pPr marL="0" indent="0">
              <a:buNone/>
              <a:defRPr/>
            </a:pPr>
            <a:r>
              <a:rPr lang="en-US" sz="1600" dirty="0" err="1"/>
              <a:t>hasFunction</a:t>
            </a:r>
            <a:r>
              <a:rPr lang="en-US" sz="1600" dirty="0"/>
              <a:t>(</a:t>
            </a:r>
            <a:r>
              <a:rPr lang="en-US" sz="1600" dirty="0" err="1"/>
              <a:t>X,Preparing</a:t>
            </a:r>
            <a:r>
              <a:rPr lang="en-US" sz="1600" dirty="0"/>
              <a:t> &amp; Selling)</a:t>
            </a:r>
            <a:br>
              <a:rPr lang="en-US" sz="1600" dirty="0"/>
            </a:br>
            <a:r>
              <a:rPr lang="en-US" sz="1600" dirty="0" err="1"/>
              <a:t>hasAgent</a:t>
            </a:r>
            <a:r>
              <a:rPr lang="en-US" sz="1600" dirty="0"/>
              <a:t>(</a:t>
            </a:r>
            <a:r>
              <a:rPr lang="en-US" sz="1600" dirty="0" err="1"/>
              <a:t>Preparing&amp;Selling,X</a:t>
            </a:r>
            <a:r>
              <a:rPr lang="en-US" sz="1600" dirty="0"/>
              <a:t>)</a:t>
            </a:r>
          </a:p>
          <a:p>
            <a:pPr marL="0" indent="0">
              <a:buNone/>
              <a:defRPr/>
            </a:pPr>
            <a:r>
              <a:rPr lang="en-US" sz="1600" strike="sngStrike" dirty="0" err="1"/>
              <a:t>hasObject</a:t>
            </a:r>
            <a:r>
              <a:rPr lang="en-US" sz="1600" strike="sngStrike" dirty="0"/>
              <a:t>(</a:t>
            </a:r>
            <a:r>
              <a:rPr lang="en-US" sz="1600" strike="sngStrike" dirty="0" err="1"/>
              <a:t>Preparing&amp;Selling</a:t>
            </a:r>
            <a:r>
              <a:rPr lang="en-US" sz="1600" strike="sngStrike" dirty="0"/>
              <a:t>, Food-1</a:t>
            </a:r>
            <a:r>
              <a:rPr lang="en-US" sz="1600" strike="sngStrike" dirty="0" smtClean="0"/>
              <a:t>)</a:t>
            </a:r>
            <a:endParaRPr lang="ru-RU" sz="1600" strike="sngStrike" dirty="0" smtClean="0"/>
          </a:p>
          <a:p>
            <a:pPr marL="0" indent="0">
              <a:buNone/>
              <a:defRPr/>
            </a:pPr>
            <a:r>
              <a:rPr lang="en-US" sz="1600" b="1" dirty="0" err="1"/>
              <a:t>hasObject</a:t>
            </a:r>
            <a:r>
              <a:rPr lang="en-US" sz="1600" b="1" dirty="0"/>
              <a:t>(</a:t>
            </a:r>
            <a:r>
              <a:rPr lang="en-US" sz="1600" b="1" dirty="0" err="1"/>
              <a:t>Preparing&amp;Selling</a:t>
            </a:r>
            <a:r>
              <a:rPr lang="en-US" sz="1600" b="1" dirty="0"/>
              <a:t>, Seafood-1)</a:t>
            </a:r>
          </a:p>
          <a:p>
            <a:pPr marL="0" indent="0">
              <a:buNone/>
              <a:defRPr/>
            </a:pPr>
            <a:r>
              <a:rPr lang="en-US" sz="1600" dirty="0" err="1" smtClean="0"/>
              <a:t>hasAddressee</a:t>
            </a:r>
            <a:r>
              <a:rPr lang="en-US" sz="1600" dirty="0" smtClean="0"/>
              <a:t>(Selling,Human-1</a:t>
            </a:r>
            <a:r>
              <a:rPr lang="en-US" sz="1600" dirty="0"/>
              <a:t>) </a:t>
            </a:r>
          </a:p>
          <a:p>
            <a:pPr marL="0" indent="0">
              <a:buNone/>
              <a:defRPr/>
            </a:pPr>
            <a:r>
              <a:rPr lang="en-US" sz="1600" dirty="0" err="1"/>
              <a:t>hasUserAction</a:t>
            </a:r>
            <a:r>
              <a:rPr lang="en-US" sz="1600" dirty="0"/>
              <a:t>(X,Eating-1)</a:t>
            </a:r>
          </a:p>
          <a:p>
            <a:pPr marL="0" indent="0">
              <a:buNone/>
              <a:defRPr/>
            </a:pPr>
            <a:r>
              <a:rPr lang="en-US" sz="1600" dirty="0"/>
              <a:t>has Agent(Eating-1,Human-1)</a:t>
            </a:r>
          </a:p>
          <a:p>
            <a:pPr marL="0" indent="0">
              <a:buNone/>
              <a:defRPr/>
            </a:pPr>
            <a:r>
              <a:rPr lang="en-US" sz="1600" strike="sngStrike" dirty="0" err="1"/>
              <a:t>hasObject</a:t>
            </a:r>
            <a:r>
              <a:rPr lang="en-US" sz="1600" strike="sngStrike" dirty="0"/>
              <a:t>(Eating-1,Food-1</a:t>
            </a:r>
            <a:r>
              <a:rPr lang="en-US" sz="1600" strike="sngStrike" dirty="0" smtClean="0"/>
              <a:t>)</a:t>
            </a:r>
            <a:endParaRPr lang="ru-RU" sz="1600" strike="sngStrike" dirty="0" smtClean="0"/>
          </a:p>
          <a:p>
            <a:pPr marL="0" indent="0">
              <a:buNone/>
              <a:defRPr/>
            </a:pPr>
            <a:r>
              <a:rPr lang="en-US" sz="1600" b="1" dirty="0" err="1" smtClean="0"/>
              <a:t>hasObject</a:t>
            </a:r>
            <a:r>
              <a:rPr lang="en-US" sz="1600" b="1" dirty="0" smtClean="0"/>
              <a:t>(Eating-1, Seafood-1</a:t>
            </a:r>
            <a:r>
              <a:rPr lang="en-US" sz="1600" b="1" dirty="0"/>
              <a:t>)</a:t>
            </a:r>
          </a:p>
          <a:p>
            <a:pPr marL="0" indent="0">
              <a:buNone/>
              <a:defRPr/>
            </a:pPr>
            <a:r>
              <a:rPr lang="en-US" sz="1600" dirty="0" err="1" smtClean="0"/>
              <a:t>hasLocation</a:t>
            </a:r>
            <a:r>
              <a:rPr lang="en-US" sz="1600" dirty="0" smtClean="0"/>
              <a:t>(Eating-1,X</a:t>
            </a:r>
            <a:r>
              <a:rPr lang="en-US" sz="1600" dirty="0"/>
              <a:t>) </a:t>
            </a:r>
            <a:endParaRPr lang="en-US" sz="1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63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65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5. Рыбный ресторан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u="sng" dirty="0" smtClean="0"/>
              <a:t>Аксиома 1</a:t>
            </a:r>
            <a:r>
              <a:rPr lang="es-ES_tradnl" sz="2800" b="1" dirty="0" smtClean="0"/>
              <a:t>:</a:t>
            </a:r>
            <a:r>
              <a:rPr lang="es-ES_tradnl" sz="2800" dirty="0" smtClean="0"/>
              <a:t> </a:t>
            </a:r>
            <a:r>
              <a:rPr lang="ru-RU" sz="2800" dirty="0" smtClean="0"/>
              <a:t>Если </a:t>
            </a:r>
            <a:r>
              <a:rPr lang="ru-RU" sz="2800" dirty="0"/>
              <a:t>О</a:t>
            </a:r>
            <a:r>
              <a:rPr lang="ru-RU" sz="2800" dirty="0" smtClean="0"/>
              <a:t>бъект движется к месту, то </a:t>
            </a:r>
            <a:r>
              <a:rPr lang="ru-RU" sz="2800" dirty="0" err="1" smtClean="0"/>
              <a:t>МожноОжидать</a:t>
            </a:r>
            <a:r>
              <a:rPr lang="ru-RU" sz="2800" dirty="0" smtClean="0"/>
              <a:t>, что Объект окажется в этом месте</a:t>
            </a:r>
          </a:p>
          <a:p>
            <a:pPr marL="0" indent="0">
              <a:buNone/>
              <a:defRPr/>
            </a:pPr>
            <a:r>
              <a:rPr lang="ru-RU" sz="2800" b="1" u="sng" dirty="0"/>
              <a:t>Аксиома </a:t>
            </a:r>
            <a:r>
              <a:rPr lang="es-ES_tradnl" sz="2800" b="1" u="sng" dirty="0" smtClean="0"/>
              <a:t>2</a:t>
            </a:r>
            <a:r>
              <a:rPr lang="es-ES_tradnl" sz="2800" b="1" dirty="0"/>
              <a:t>:</a:t>
            </a:r>
            <a:r>
              <a:rPr lang="es-ES_tradnl" sz="2800" dirty="0"/>
              <a:t> </a:t>
            </a:r>
            <a:r>
              <a:rPr lang="ru-RU" sz="2800" dirty="0" smtClean="0"/>
              <a:t>Если Человек находится в организации, обслуживающей клиентов, то </a:t>
            </a:r>
            <a:r>
              <a:rPr lang="ru-RU" sz="2800" dirty="0" err="1" smtClean="0"/>
              <a:t>МожноОжидать</a:t>
            </a:r>
            <a:r>
              <a:rPr lang="ru-RU" sz="2800" dirty="0" smtClean="0"/>
              <a:t>, что он либо пользователь, либо сотрудник. </a:t>
            </a:r>
            <a:endParaRPr lang="es-ES_tradnl" sz="2800" b="1" dirty="0"/>
          </a:p>
          <a:p>
            <a:pPr marL="0" indent="0">
              <a:buNone/>
              <a:defRPr/>
            </a:pPr>
            <a:r>
              <a:rPr lang="ru-RU" sz="2800" b="1" u="sng" dirty="0" smtClean="0"/>
              <a:t>Аксиома 3</a:t>
            </a:r>
            <a:r>
              <a:rPr lang="es-ES_tradnl" sz="2800" b="1" dirty="0" smtClean="0"/>
              <a:t>: </a:t>
            </a:r>
            <a:r>
              <a:rPr lang="ru-RU" sz="2800" dirty="0" smtClean="0"/>
              <a:t>Если человек является пользователем </a:t>
            </a:r>
            <a:r>
              <a:rPr lang="ru-RU" sz="2800" dirty="0"/>
              <a:t>в организации, обслуживающей клиентов, </a:t>
            </a:r>
            <a:r>
              <a:rPr lang="ru-RU" sz="2800" dirty="0" smtClean="0"/>
              <a:t>в которой осуществляется деятельность клиентов, то </a:t>
            </a:r>
            <a:r>
              <a:rPr lang="ru-RU" sz="2800" dirty="0" err="1" smtClean="0"/>
              <a:t>МожноОжидать</a:t>
            </a:r>
            <a:r>
              <a:rPr lang="ru-RU" sz="2800" dirty="0"/>
              <a:t>, что </a:t>
            </a:r>
            <a:r>
              <a:rPr lang="ru-RU" sz="2800" dirty="0" smtClean="0"/>
              <a:t>человек осуществляет это действие</a:t>
            </a:r>
            <a:endParaRPr lang="es-ES_tradnl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64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20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5. Рыбный ресторан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b="1" u="sng" dirty="0" smtClean="0"/>
              <a:t>Вывод </a:t>
            </a:r>
            <a:r>
              <a:rPr lang="en-US" b="1" u="sng" dirty="0" smtClean="0"/>
              <a:t>1</a:t>
            </a:r>
            <a:r>
              <a:rPr lang="en-US" dirty="0"/>
              <a:t>: </a:t>
            </a:r>
            <a:r>
              <a:rPr lang="ru-RU" dirty="0" smtClean="0"/>
              <a:t>Можно ожидать, что тот, кто идет в ресторан, будет есть там рыбу</a:t>
            </a:r>
          </a:p>
          <a:p>
            <a:pPr marL="0" indent="0">
              <a:buNone/>
            </a:pPr>
            <a:r>
              <a:rPr lang="ru-RU" b="1" u="sng" dirty="0" smtClean="0"/>
              <a:t>Вывод 2</a:t>
            </a:r>
            <a:r>
              <a:rPr lang="en-US" dirty="0" smtClean="0"/>
              <a:t>: </a:t>
            </a:r>
            <a:r>
              <a:rPr lang="ru-RU" dirty="0"/>
              <a:t>Можно ожидать, что </a:t>
            </a:r>
            <a:r>
              <a:rPr lang="ru-RU" dirty="0" smtClean="0"/>
              <a:t>тот, кто не любит рыбу, не пойдет в рыбный ресторан</a:t>
            </a:r>
            <a:r>
              <a:rPr lang="ru-RU" smtClean="0"/>
              <a:t>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65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06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1. </a:t>
            </a:r>
            <a:r>
              <a:rPr lang="ru-RU" b="1" dirty="0" smtClean="0">
                <a:solidFill>
                  <a:schemeClr val="bg1"/>
                </a:solidFill>
              </a:rPr>
              <a:t>Я люблю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7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0727"/>
            <a:ext cx="8136904" cy="4791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565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1. </a:t>
            </a:r>
            <a:r>
              <a:rPr lang="ru-RU" b="1" dirty="0" smtClean="0">
                <a:solidFill>
                  <a:schemeClr val="bg1"/>
                </a:solidFill>
              </a:rPr>
              <a:t>Я люблю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8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0727"/>
            <a:ext cx="8136904" cy="4791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796" y="2905043"/>
            <a:ext cx="62484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883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1. </a:t>
            </a:r>
            <a:r>
              <a:rPr lang="ru-RU" b="1" dirty="0" smtClean="0">
                <a:solidFill>
                  <a:schemeClr val="bg1"/>
                </a:solidFill>
              </a:rPr>
              <a:t>Я люблю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Шестнадцатая летняя лингвистическая школа, Дубна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65D7-1A1C-473E-ADAA-D4782E17A1F8}" type="slidenum">
              <a:rPr lang="ru-RU" smtClean="0"/>
              <a:t>9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17 июля 2014 г.</a:t>
            </a:r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392" y="1470382"/>
            <a:ext cx="8217064" cy="483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49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3356</TotalTime>
  <Words>3012</Words>
  <Application>Microsoft Office PowerPoint</Application>
  <PresentationFormat>Экран (4:3)</PresentationFormat>
  <Paragraphs>516</Paragraphs>
  <Slides>65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65</vt:i4>
      </vt:variant>
    </vt:vector>
  </HeadingPairs>
  <TitlesOfParts>
    <vt:vector size="66" baseType="lpstr">
      <vt:lpstr>Тема Office</vt:lpstr>
      <vt:lpstr>ПРОСТО ЛИ КОМПЬЮТЕРУ ПОНИМАТЬ ПРОСТОЙ ТЕКСТ?  Еще раз о семантике синтаксиса</vt:lpstr>
      <vt:lpstr>Тема прошлого года</vt:lpstr>
      <vt:lpstr>План</vt:lpstr>
      <vt:lpstr>1. Я люблю</vt:lpstr>
      <vt:lpstr>1. Я люблю</vt:lpstr>
      <vt:lpstr>1. Я люблю</vt:lpstr>
      <vt:lpstr>1. Я люблю</vt:lpstr>
      <vt:lpstr>1. Я люблю</vt:lpstr>
      <vt:lpstr>1. Я люблю</vt:lpstr>
      <vt:lpstr>1. Я люблю</vt:lpstr>
      <vt:lpstr>1. Я люблю</vt:lpstr>
      <vt:lpstr>1. Я люблю</vt:lpstr>
      <vt:lpstr>2. Может быть</vt:lpstr>
      <vt:lpstr>2. Может быть</vt:lpstr>
      <vt:lpstr>2. Может быть</vt:lpstr>
      <vt:lpstr>2. Может быть</vt:lpstr>
      <vt:lpstr>2. Может быть</vt:lpstr>
      <vt:lpstr>2. Может быть</vt:lpstr>
      <vt:lpstr>2. Может быть</vt:lpstr>
      <vt:lpstr>2. Может быть</vt:lpstr>
      <vt:lpstr>2. Может быть</vt:lpstr>
      <vt:lpstr>2. Может быть</vt:lpstr>
      <vt:lpstr>2. Может быть</vt:lpstr>
      <vt:lpstr>2. Может быть</vt:lpstr>
      <vt:lpstr>2. Может быть</vt:lpstr>
      <vt:lpstr>2. Может быть</vt:lpstr>
      <vt:lpstr>2. Может быть</vt:lpstr>
      <vt:lpstr>3. Ты что будешь?</vt:lpstr>
      <vt:lpstr>3. Ты что будешь?</vt:lpstr>
      <vt:lpstr>3. Ты что будешь?</vt:lpstr>
      <vt:lpstr>3. Ты что будешь?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4. Английский артикль</vt:lpstr>
      <vt:lpstr>5. Рыбный ресторан</vt:lpstr>
      <vt:lpstr>5. Рыбный ресторан</vt:lpstr>
      <vt:lpstr>5. Рыбный ресторан</vt:lpstr>
      <vt:lpstr>5. Рыбный ресторан</vt:lpstr>
      <vt:lpstr>5. Рыбный ресторан</vt:lpstr>
      <vt:lpstr>5. Рыбный ресторан</vt:lpstr>
      <vt:lpstr>5. Рыбный ресторан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СЕМАНТИКЕ СИНТАКСИСА</dc:title>
  <dc:creator>Leonid Iomdin</dc:creator>
  <cp:lastModifiedBy>Leonid Iomdin</cp:lastModifiedBy>
  <cp:revision>233</cp:revision>
  <dcterms:created xsi:type="dcterms:W3CDTF">2011-04-10T14:52:23Z</dcterms:created>
  <dcterms:modified xsi:type="dcterms:W3CDTF">2014-07-17T04:29:25Z</dcterms:modified>
</cp:coreProperties>
</file>