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1" r:id="rId4"/>
    <p:sldId id="290" r:id="rId5"/>
    <p:sldId id="292" r:id="rId6"/>
    <p:sldId id="293" r:id="rId7"/>
    <p:sldId id="288" r:id="rId8"/>
    <p:sldId id="261" r:id="rId9"/>
    <p:sldId id="274" r:id="rId10"/>
    <p:sldId id="262" r:id="rId11"/>
    <p:sldId id="282" r:id="rId12"/>
    <p:sldId id="277" r:id="rId13"/>
    <p:sldId id="285" r:id="rId14"/>
    <p:sldId id="284" r:id="rId15"/>
    <p:sldId id="263" r:id="rId16"/>
    <p:sldId id="264" r:id="rId17"/>
    <p:sldId id="286" r:id="rId18"/>
    <p:sldId id="287" r:id="rId19"/>
    <p:sldId id="280" r:id="rId20"/>
    <p:sldId id="265" r:id="rId21"/>
    <p:sldId id="266" r:id="rId22"/>
    <p:sldId id="268" r:id="rId23"/>
    <p:sldId id="260" r:id="rId24"/>
    <p:sldId id="289" r:id="rId25"/>
    <p:sldId id="269" r:id="rId26"/>
    <p:sldId id="27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3" autoAdjust="0"/>
    <p:restoredTop sz="94609" autoAdjust="0"/>
  </p:normalViewPr>
  <p:slideViewPr>
    <p:cSldViewPr>
      <p:cViewPr varScale="1">
        <p:scale>
          <a:sx n="92" d="100"/>
          <a:sy n="92" d="100"/>
        </p:scale>
        <p:origin x="-130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34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74441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ШКОЛЬНИКИ ТАКИЕ ШКОЛЬНИКИ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СИНТАКСИЧЕСКАЯ  РЕДУПЛИКАЦИЯ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ЯЗЫКЕ ИНТЕРНЕТА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8002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ЛЛШ-2013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Гилярова </a:t>
            </a:r>
            <a:r>
              <a:rPr lang="ru-RU" sz="4000" dirty="0">
                <a:solidFill>
                  <a:schemeClr val="tx1"/>
                </a:solidFill>
              </a:rPr>
              <a:t>К.А. (</a:t>
            </a:r>
            <a:r>
              <a:rPr lang="ru-RU" sz="4000" dirty="0" err="1">
                <a:solidFill>
                  <a:schemeClr val="tx1"/>
                </a:solidFill>
              </a:rPr>
              <a:t>hilaris@gmail</a:t>
            </a:r>
            <a:r>
              <a:rPr lang="ru-RU" sz="4000" dirty="0">
                <a:solidFill>
                  <a:schemeClr val="tx1"/>
                </a:solidFill>
              </a:rPr>
              <a:t>.</a:t>
            </a:r>
            <a:r>
              <a:rPr lang="en-US" sz="4000" dirty="0">
                <a:solidFill>
                  <a:schemeClr val="tx1"/>
                </a:solidFill>
              </a:rPr>
              <a:t>com</a:t>
            </a:r>
            <a:r>
              <a:rPr lang="ru-RU" sz="4000" dirty="0">
                <a:solidFill>
                  <a:schemeClr val="tx1"/>
                </a:solidFill>
              </a:rPr>
              <a:t>)</a:t>
            </a:r>
            <a:br>
              <a:rPr lang="ru-RU" sz="4000" dirty="0">
                <a:solidFill>
                  <a:schemeClr val="tx1"/>
                </a:solidFill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98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976664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sz="3600" b="1" i="1" dirty="0">
                <a:cs typeface="Times New Roman" pitchFamily="18" charset="0"/>
              </a:rPr>
              <a:t>понедельник такой понедельник</a:t>
            </a:r>
            <a:r>
              <a:rPr lang="ru-RU" sz="3600" i="1" dirty="0">
                <a:cs typeface="Times New Roman" pitchFamily="18" charset="0"/>
              </a:rPr>
              <a:t>. прорвало кран, залило всю квартиру и соседей. в этом году новоселья не будет( </a:t>
            </a:r>
            <a:endParaRPr lang="ru-RU" sz="3600" i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3600" b="1" i="1" dirty="0" smtClean="0">
                <a:cs typeface="Times New Roman" pitchFamily="18" charset="0"/>
              </a:rPr>
              <a:t>Москва такая Москва</a:t>
            </a:r>
            <a:r>
              <a:rPr lang="ru-RU" sz="3600" i="1" dirty="0" smtClean="0">
                <a:cs typeface="Times New Roman" pitchFamily="18" charset="0"/>
              </a:rPr>
              <a:t>. &lt;…&gt;Вместо 15-ти минут, запланированных на дорогу, у нас ушло около полутора часов.  (</a:t>
            </a:r>
          </a:p>
          <a:p>
            <a:pPr>
              <a:lnSpc>
                <a:spcPct val="120000"/>
              </a:lnSpc>
            </a:pPr>
            <a:r>
              <a:rPr lang="ru-RU" sz="3600" i="1" dirty="0" smtClean="0">
                <a:cs typeface="Times New Roman" pitchFamily="18" charset="0"/>
              </a:rPr>
              <a:t>При перестрелке в Москве украли 900 тысяч долларов</a:t>
            </a:r>
            <a:r>
              <a:rPr lang="ru-RU" sz="3600" b="1" i="1" dirty="0" smtClean="0">
                <a:cs typeface="Times New Roman" pitchFamily="18" charset="0"/>
              </a:rPr>
              <a:t>. Москва такая Москва</a:t>
            </a:r>
            <a:r>
              <a:rPr lang="ru-RU" sz="3600" i="1" dirty="0" smtClean="0"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3600" i="1" dirty="0" smtClean="0">
                <a:cs typeface="Times New Roman" pitchFamily="18" charset="0"/>
              </a:rPr>
              <a:t>Ну пока что Сборная Москвы выглядит интереснее за счет Тюмени и Днепра. Ну и Долгопрудный наверняка порадует каким-нибудь видео из запасников. </a:t>
            </a:r>
            <a:r>
              <a:rPr lang="ru-RU" sz="3600" b="1" i="1" dirty="0" smtClean="0">
                <a:cs typeface="Times New Roman" pitchFamily="18" charset="0"/>
              </a:rPr>
              <a:t>Москва такая Москва</a:t>
            </a:r>
            <a:r>
              <a:rPr lang="ru-RU" sz="3600" i="1" dirty="0" smtClean="0">
                <a:cs typeface="Times New Roman" pitchFamily="18" charset="0"/>
              </a:rPr>
              <a:t> :) </a:t>
            </a:r>
            <a:r>
              <a:rPr lang="ru-RU" sz="3600" dirty="0" smtClean="0">
                <a:cs typeface="Times New Roman" pitchFamily="18" charset="0"/>
              </a:rPr>
              <a:t>(про КВН)</a:t>
            </a:r>
          </a:p>
          <a:p>
            <a:pPr>
              <a:lnSpc>
                <a:spcPct val="120000"/>
              </a:lnSpc>
            </a:pPr>
            <a:endParaRPr lang="ru-RU" sz="4000" b="1" i="1" dirty="0" smtClean="0"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2283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472608"/>
          </a:xfrm>
        </p:spPr>
        <p:txBody>
          <a:bodyPr>
            <a:normAutofit/>
          </a:bodyPr>
          <a:lstStyle/>
          <a:p>
            <a:r>
              <a:rPr lang="ru-RU" sz="3400" i="1" dirty="0" smtClean="0">
                <a:cs typeface="Times New Roman" pitchFamily="18" charset="0"/>
              </a:rPr>
              <a:t>А у нас как-то из-за свадьбы соседей спиртным из смежной с их квартирой розетки пахло. </a:t>
            </a:r>
            <a:r>
              <a:rPr lang="ru-RU" sz="3400" b="1" i="1" dirty="0" smtClean="0">
                <a:cs typeface="Times New Roman" pitchFamily="18" charset="0"/>
              </a:rPr>
              <a:t>Свадьба такая свадьба</a:t>
            </a:r>
            <a:r>
              <a:rPr lang="ru-RU" sz="3400" i="1" dirty="0" smtClean="0">
                <a:cs typeface="Times New Roman" pitchFamily="18" charset="0"/>
              </a:rPr>
              <a:t>.</a:t>
            </a:r>
            <a:endParaRPr lang="ru-RU" sz="3400" dirty="0" smtClean="0">
              <a:cs typeface="Times New Roman" pitchFamily="18" charset="0"/>
            </a:endParaRPr>
          </a:p>
          <a:p>
            <a:pPr lvl="0"/>
            <a:r>
              <a:rPr lang="ru-RU" sz="3400" i="1" dirty="0" smtClean="0">
                <a:cs typeface="Times New Roman" pitchFamily="18" charset="0"/>
              </a:rPr>
              <a:t>У вас прямо </a:t>
            </a:r>
            <a:r>
              <a:rPr lang="ru-RU" sz="3400" b="1" i="1" dirty="0" smtClean="0">
                <a:cs typeface="Times New Roman" pitchFamily="18" charset="0"/>
              </a:rPr>
              <a:t>свадьба-свадьба</a:t>
            </a:r>
            <a:r>
              <a:rPr lang="ru-RU" sz="3400" i="1" dirty="0" smtClean="0">
                <a:cs typeface="Times New Roman" pitchFamily="18" charset="0"/>
              </a:rPr>
              <a:t> была, или вы ограничились регистрацией и узким семейным кругом?</a:t>
            </a:r>
          </a:p>
          <a:p>
            <a:pPr>
              <a:lnSpc>
                <a:spcPct val="120000"/>
              </a:lnSpc>
            </a:pPr>
            <a:r>
              <a:rPr lang="ru-RU" sz="3600" dirty="0" smtClean="0">
                <a:solidFill>
                  <a:srgbClr val="C00000"/>
                </a:solidFill>
                <a:cs typeface="Times New Roman" pitchFamily="18" charset="0"/>
              </a:rPr>
              <a:t>Конструкция «</a:t>
            </a:r>
            <a:r>
              <a:rPr lang="en-US" sz="3600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sz="3600" dirty="0" smtClean="0">
                <a:solidFill>
                  <a:srgbClr val="C00000"/>
                </a:solidFill>
                <a:cs typeface="Times New Roman" pitchFamily="18" charset="0"/>
              </a:rPr>
              <a:t> такой </a:t>
            </a:r>
            <a:r>
              <a:rPr lang="en-US" sz="3600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sz="3600" dirty="0" smtClean="0">
                <a:solidFill>
                  <a:srgbClr val="C00000"/>
                </a:solidFill>
                <a:cs typeface="Times New Roman" pitchFamily="18" charset="0"/>
              </a:rPr>
              <a:t>» чаще употребляется, чтобы подчеркнуть </a:t>
            </a:r>
            <a:r>
              <a:rPr lang="ru-RU" sz="3600" u="sng" dirty="0" smtClean="0">
                <a:solidFill>
                  <a:srgbClr val="C00000"/>
                </a:solidFill>
                <a:cs typeface="Times New Roman" pitchFamily="18" charset="0"/>
              </a:rPr>
              <a:t>негативные</a:t>
            </a:r>
            <a:r>
              <a:rPr lang="ru-RU" sz="36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cs typeface="Times New Roman" pitchFamily="18" charset="0"/>
              </a:rPr>
              <a:t>прототипические</a:t>
            </a:r>
            <a:r>
              <a:rPr lang="ru-RU" sz="3600" dirty="0" smtClean="0">
                <a:solidFill>
                  <a:srgbClr val="C00000"/>
                </a:solidFill>
                <a:cs typeface="Times New Roman" pitchFamily="18" charset="0"/>
              </a:rPr>
              <a:t> черты</a:t>
            </a:r>
            <a:endParaRPr lang="ru-RU" sz="3600" b="1" i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2283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512168"/>
          </a:xfrm>
        </p:spPr>
        <p:txBody>
          <a:bodyPr/>
          <a:lstStyle/>
          <a:p>
            <a:r>
              <a:rPr lang="ru-RU" dirty="0" smtClean="0"/>
              <a:t>Утро такое утро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40768"/>
            <a:ext cx="5040560" cy="4454760"/>
          </a:xfrm>
        </p:spPr>
      </p:pic>
    </p:spTree>
    <p:extLst>
      <p:ext uri="{BB962C8B-B14F-4D97-AF65-F5344CB8AC3E}">
        <p14:creationId xmlns="" xmlns:p14="http://schemas.microsoft.com/office/powerpoint/2010/main" val="405677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519" r="5519"/>
          <a:stretch>
            <a:fillRect/>
          </a:stretch>
        </p:blipFill>
        <p:spPr>
          <a:xfrm>
            <a:off x="1115616" y="1340768"/>
            <a:ext cx="6408712" cy="457770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11760" y="476672"/>
            <a:ext cx="4866928" cy="576064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Питер такой Питер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662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336704"/>
          </a:xfrm>
        </p:spPr>
        <p:txBody>
          <a:bodyPr>
            <a:normAutofit/>
          </a:bodyPr>
          <a:lstStyle/>
          <a:p>
            <a:r>
              <a:rPr lang="ru-RU" i="1" dirty="0" smtClean="0"/>
              <a:t>По поводу погоды можно сказать одно: </a:t>
            </a:r>
            <a:r>
              <a:rPr lang="ru-RU" b="1" i="1" dirty="0" smtClean="0"/>
              <a:t>Питер такой Питер</a:t>
            </a:r>
            <a:r>
              <a:rPr lang="ru-RU" i="1" dirty="0" smtClean="0"/>
              <a:t>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i="1" dirty="0" smtClean="0"/>
              <a:t>Питер такой Питер</a:t>
            </a:r>
            <a:r>
              <a:rPr lang="ru-RU" i="1" dirty="0" smtClean="0"/>
              <a:t>... В метро люди читают кто книжку, кто с планшета, а у дверей стоял дедок и читал НОТЫ.</a:t>
            </a:r>
          </a:p>
          <a:p>
            <a:pPr lvl="0"/>
            <a:r>
              <a:rPr lang="ru-RU" b="1" i="1" dirty="0" smtClean="0"/>
              <a:t>Питер такой Питер</a:t>
            </a:r>
            <a:r>
              <a:rPr lang="ru-RU" i="1" dirty="0" smtClean="0"/>
              <a:t>: </a:t>
            </a:r>
            <a:r>
              <a:rPr lang="ru-RU" i="1" dirty="0" err="1" smtClean="0"/>
              <a:t>сосули</a:t>
            </a:r>
            <a:r>
              <a:rPr lang="ru-RU" i="1" dirty="0" smtClean="0"/>
              <a:t>, булки и </a:t>
            </a:r>
            <a:r>
              <a:rPr lang="ru-RU" i="1" dirty="0" err="1" smtClean="0"/>
              <a:t>поребрики</a:t>
            </a:r>
            <a:r>
              <a:rPr lang="ru-RU" i="1" dirty="0" smtClean="0"/>
              <a:t>!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Если у существительного несколько </a:t>
            </a:r>
            <a:r>
              <a:rPr lang="ru-RU" dirty="0" err="1" smtClean="0">
                <a:solidFill>
                  <a:srgbClr val="C00000"/>
                </a:solidFill>
              </a:rPr>
              <a:t>коннотативных</a:t>
            </a:r>
            <a:r>
              <a:rPr lang="ru-RU" dirty="0" smtClean="0">
                <a:solidFill>
                  <a:srgbClr val="C00000"/>
                </a:solidFill>
              </a:rPr>
              <a:t> значений, актуализовано может быть любое из них, поэтому выражение «Х такой Х» может быть многозначно при одном и том же Х-е.</a:t>
            </a:r>
            <a:endParaRPr lang="ru-RU" b="1" i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2283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i="1" dirty="0" smtClean="0"/>
              <a:t>Теплая одежда. Обязательно. </a:t>
            </a:r>
            <a:r>
              <a:rPr lang="ru-RU" b="1" i="1" dirty="0" smtClean="0"/>
              <a:t>Лето такое лето.</a:t>
            </a:r>
            <a:r>
              <a:rPr lang="ru-RU" i="1" dirty="0" smtClean="0"/>
              <a:t> Ветровка и свитер.</a:t>
            </a:r>
            <a:r>
              <a:rPr lang="ru-RU" dirty="0" smtClean="0"/>
              <a:t> (Статья о сборах ребенка в лагерь)</a:t>
            </a:r>
          </a:p>
          <a:p>
            <a:r>
              <a:rPr lang="ru-RU" b="1" i="1" dirty="0" smtClean="0"/>
              <a:t>Любовь </a:t>
            </a:r>
            <a:r>
              <a:rPr lang="ru-RU" b="1" i="1" dirty="0"/>
              <a:t>такая любовь</a:t>
            </a:r>
            <a:r>
              <a:rPr lang="ru-RU" dirty="0"/>
              <a:t> (название поста с  видеороликом про измену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Несоответствие стереотипу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ru-RU" dirty="0" smtClean="0">
                <a:solidFill>
                  <a:srgbClr val="C00000"/>
                </a:solidFill>
              </a:rPr>
              <a:t> такой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ru-RU" dirty="0" smtClean="0">
                <a:solidFill>
                  <a:srgbClr val="C00000"/>
                </a:solidFill>
              </a:rPr>
              <a:t> = ‘противоположный </a:t>
            </a:r>
            <a:r>
              <a:rPr lang="ru-RU" dirty="0" err="1" smtClean="0">
                <a:solidFill>
                  <a:srgbClr val="C00000"/>
                </a:solidFill>
              </a:rPr>
              <a:t>прототипическому</a:t>
            </a:r>
            <a:r>
              <a:rPr lang="ru-RU" dirty="0" smtClean="0">
                <a:solidFill>
                  <a:srgbClr val="C00000"/>
                </a:solidFill>
              </a:rPr>
              <a:t>, не обладающий характерными признаками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ru-RU" dirty="0" smtClean="0">
                <a:solidFill>
                  <a:srgbClr val="C00000"/>
                </a:solidFill>
              </a:rPr>
              <a:t>-а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ru-RU" dirty="0" smtClean="0">
                <a:solidFill>
                  <a:srgbClr val="C00000"/>
                </a:solidFill>
              </a:rPr>
              <a:t>’.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5640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5832648" cy="5760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400" i="1" dirty="0" err="1" smtClean="0">
                <a:cs typeface="Times New Roman" pitchFamily="18" charset="0"/>
              </a:rPr>
              <a:t>Урра-а-а</a:t>
            </a:r>
            <a:r>
              <a:rPr lang="ru-RU" sz="3400" i="1" dirty="0" smtClean="0">
                <a:cs typeface="Times New Roman" pitchFamily="18" charset="0"/>
              </a:rPr>
              <a:t>!! Наша мама приехала!! Вернулась от бабушки с </a:t>
            </a:r>
            <a:r>
              <a:rPr lang="ru-RU" sz="3400" i="1" dirty="0" err="1" smtClean="0">
                <a:cs typeface="Times New Roman" pitchFamily="18" charset="0"/>
              </a:rPr>
              <a:t>Химмаша</a:t>
            </a:r>
            <a:r>
              <a:rPr lang="ru-RU" sz="3400" i="1" dirty="0" smtClean="0">
                <a:cs typeface="Times New Roman" pitchFamily="18" charset="0"/>
              </a:rPr>
              <a:t> домой. Насовсем! С гордо поднятой головой и костылем залезла без помощи на пятый этаж и уже начала командовать. </a:t>
            </a:r>
            <a:r>
              <a:rPr lang="ru-RU" sz="3400" b="1" i="1" dirty="0" smtClean="0">
                <a:cs typeface="Times New Roman" pitchFamily="18" charset="0"/>
              </a:rPr>
              <a:t>Мама такая мама</a:t>
            </a:r>
            <a:r>
              <a:rPr lang="ru-RU" sz="3400" i="1" dirty="0" smtClean="0">
                <a:cs typeface="Times New Roman" pitchFamily="18" charset="0"/>
              </a:rPr>
              <a:t>.</a:t>
            </a:r>
          </a:p>
          <a:p>
            <a:pPr lvl="0"/>
            <a:r>
              <a:rPr lang="ru-RU" sz="3400" b="1" i="1" dirty="0" smtClean="0">
                <a:cs typeface="Times New Roman" pitchFamily="18" charset="0"/>
              </a:rPr>
              <a:t> Мама, такая мама</a:t>
            </a:r>
            <a:r>
              <a:rPr lang="ru-RU" sz="3400" i="1" dirty="0" smtClean="0"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3400" i="1" dirty="0" smtClean="0">
                <a:cs typeface="Times New Roman" pitchFamily="18" charset="0"/>
              </a:rPr>
              <a:t>     Мама: Диан, я сегодня в </a:t>
            </a:r>
            <a:r>
              <a:rPr lang="ru-RU" sz="3400" i="1" dirty="0" err="1" smtClean="0">
                <a:cs typeface="Times New Roman" pitchFamily="18" charset="0"/>
              </a:rPr>
              <a:t>Seppala</a:t>
            </a:r>
            <a:r>
              <a:rPr lang="ru-RU" sz="3400" i="1" dirty="0" smtClean="0">
                <a:cs typeface="Times New Roman" pitchFamily="18" charset="0"/>
              </a:rPr>
              <a:t> видела такую классную сумку тебе! Она из искусственного меха, такая красивая, фасоном как портфель, даже в школу носить зимой сможешь! Отличная зимняя сумка! НО ПРОСИ ЕЁ У БАБУШКИ НА НОВЫЙ ГОД.</a:t>
            </a:r>
          </a:p>
          <a:p>
            <a:pPr lvl="0">
              <a:buNone/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6602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cs typeface="Times New Roman" pitchFamily="18" charset="0"/>
              </a:rPr>
              <a:t>мама такая мама </a:t>
            </a:r>
            <a:endParaRPr lang="ru-RU" sz="3200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sz="3200" i="1" dirty="0" smtClean="0">
                <a:cs typeface="Times New Roman" pitchFamily="18" charset="0"/>
              </a:rPr>
              <a:t>смирившись, видимо, что дочь увлеклась </a:t>
            </a:r>
            <a:r>
              <a:rPr lang="ru-RU" sz="3200" i="1" dirty="0" err="1" smtClean="0">
                <a:cs typeface="Times New Roman" pitchFamily="18" charset="0"/>
              </a:rPr>
              <a:t>серфом</a:t>
            </a:r>
            <a:r>
              <a:rPr lang="ru-RU" sz="3200" i="1" dirty="0" smtClean="0">
                <a:cs typeface="Times New Roman" pitchFamily="18" charset="0"/>
              </a:rPr>
              <a:t>, она, как настоящая мама, решила в этом поучаствовать. посмотрела ТВ передачу, где </a:t>
            </a:r>
            <a:r>
              <a:rPr lang="ru-RU" sz="3200" i="1" dirty="0" err="1" smtClean="0">
                <a:cs typeface="Times New Roman" pitchFamily="18" charset="0"/>
              </a:rPr>
              <a:t>девачку</a:t>
            </a:r>
            <a:r>
              <a:rPr lang="ru-RU" sz="3200" i="1" dirty="0" smtClean="0">
                <a:cs typeface="Times New Roman" pitchFamily="18" charset="0"/>
              </a:rPr>
              <a:t> учили вставать на </a:t>
            </a:r>
            <a:r>
              <a:rPr lang="ru-RU" sz="3200" i="1" dirty="0" err="1" smtClean="0">
                <a:cs typeface="Times New Roman" pitchFamily="18" charset="0"/>
              </a:rPr>
              <a:t>серф</a:t>
            </a:r>
            <a:r>
              <a:rPr lang="ru-RU" sz="3200" i="1" dirty="0" smtClean="0">
                <a:cs typeface="Times New Roman" pitchFamily="18" charset="0"/>
              </a:rPr>
              <a:t>. затем просмотрела мои португальские фотки. после чего авторитетно заявила мне по телефону: у тебя, говорит, пятка передняя неправильно на доске стоит! (на минуточку, она </a:t>
            </a:r>
            <a:r>
              <a:rPr lang="ru-RU" sz="3200" i="1" dirty="0" err="1" smtClean="0">
                <a:cs typeface="Times New Roman" pitchFamily="18" charset="0"/>
              </a:rPr>
              <a:t>ваще</a:t>
            </a:r>
            <a:r>
              <a:rPr lang="ru-RU" sz="3200" i="1" dirty="0" smtClean="0">
                <a:cs typeface="Times New Roman" pitchFamily="18" charset="0"/>
              </a:rPr>
              <a:t> боится заходить в воду глубже, чем по грудь) </a:t>
            </a:r>
            <a:endParaRPr lang="ru-RU" sz="32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669360"/>
          </a:xfrm>
        </p:spPr>
        <p:txBody>
          <a:bodyPr>
            <a:normAutofit fontScale="70000" lnSpcReduction="20000"/>
          </a:bodyPr>
          <a:lstStyle/>
          <a:p>
            <a:r>
              <a:rPr lang="ru-RU" sz="4000" i="1" dirty="0" smtClean="0"/>
              <a:t>- </a:t>
            </a:r>
            <a:r>
              <a:rPr lang="ru-RU" sz="4000" i="1" dirty="0" smtClean="0">
                <a:cs typeface="Times New Roman" pitchFamily="18" charset="0"/>
              </a:rPr>
              <a:t>а спутнике собираются сделать разворотное кольцо для троллейбусов. </a:t>
            </a:r>
            <a:br>
              <a:rPr lang="ru-RU" sz="4000" i="1" dirty="0" smtClean="0">
                <a:cs typeface="Times New Roman" pitchFamily="18" charset="0"/>
              </a:rPr>
            </a:br>
            <a:r>
              <a:rPr lang="ru-RU" sz="4000" i="1" dirty="0" smtClean="0">
                <a:cs typeface="Times New Roman" pitchFamily="18" charset="0"/>
              </a:rPr>
              <a:t>- это надо столбы опять </a:t>
            </a:r>
            <a:r>
              <a:rPr lang="ru-RU" sz="4000" i="1" dirty="0" err="1" smtClean="0">
                <a:cs typeface="Times New Roman" pitchFamily="18" charset="0"/>
              </a:rPr>
              <a:t>ставить.провода</a:t>
            </a:r>
            <a:r>
              <a:rPr lang="ru-RU" sz="4000" i="1" dirty="0" smtClean="0">
                <a:cs typeface="Times New Roman" pitchFamily="18" charset="0"/>
              </a:rPr>
              <a:t> </a:t>
            </a:r>
            <a:r>
              <a:rPr lang="ru-RU" sz="4000" i="1" dirty="0" err="1" smtClean="0">
                <a:cs typeface="Times New Roman" pitchFamily="18" charset="0"/>
              </a:rPr>
              <a:t>вести.может</a:t>
            </a:r>
            <a:r>
              <a:rPr lang="ru-RU" sz="4000" i="1" dirty="0" smtClean="0">
                <a:cs typeface="Times New Roman" pitchFamily="18" charset="0"/>
              </a:rPr>
              <a:t> они уже какие </a:t>
            </a:r>
            <a:r>
              <a:rPr lang="ru-RU" sz="4000" i="1" dirty="0" err="1" smtClean="0">
                <a:cs typeface="Times New Roman" pitchFamily="18" charset="0"/>
              </a:rPr>
              <a:t>нибудь</a:t>
            </a:r>
            <a:r>
              <a:rPr lang="ru-RU" sz="4000" i="1" dirty="0" smtClean="0">
                <a:cs typeface="Times New Roman" pitchFamily="18" charset="0"/>
              </a:rPr>
              <a:t> бесконтактные троллейбусы придумали. </a:t>
            </a:r>
            <a:br>
              <a:rPr lang="ru-RU" sz="4000" i="1" dirty="0" smtClean="0">
                <a:cs typeface="Times New Roman" pitchFamily="18" charset="0"/>
              </a:rPr>
            </a:br>
            <a:r>
              <a:rPr lang="ru-RU" sz="4000" i="1" dirty="0" smtClean="0">
                <a:cs typeface="Times New Roman" pitchFamily="18" charset="0"/>
              </a:rPr>
              <a:t>- да </a:t>
            </a:r>
            <a:r>
              <a:rPr lang="ru-RU" sz="4000" i="1" dirty="0" err="1" smtClean="0">
                <a:cs typeface="Times New Roman" pitchFamily="18" charset="0"/>
              </a:rPr>
              <a:t>мам.и</a:t>
            </a:r>
            <a:r>
              <a:rPr lang="ru-RU" sz="4000" i="1" dirty="0" smtClean="0">
                <a:cs typeface="Times New Roman" pitchFamily="18" charset="0"/>
              </a:rPr>
              <a:t> они называются автобусы.      </a:t>
            </a:r>
            <a:br>
              <a:rPr lang="ru-RU" sz="4000" i="1" dirty="0" smtClean="0">
                <a:cs typeface="Times New Roman" pitchFamily="18" charset="0"/>
              </a:rPr>
            </a:br>
            <a:r>
              <a:rPr lang="ru-RU" sz="4000" i="1" dirty="0" smtClean="0">
                <a:cs typeface="Times New Roman" pitchFamily="18" charset="0"/>
              </a:rPr>
              <a:t>(с) </a:t>
            </a:r>
            <a:r>
              <a:rPr lang="ru-RU" sz="4000" b="1" i="1" dirty="0" smtClean="0">
                <a:cs typeface="Times New Roman" pitchFamily="18" charset="0"/>
              </a:rPr>
              <a:t>мама такая мама</a:t>
            </a:r>
          </a:p>
          <a:p>
            <a:r>
              <a:rPr lang="ru-RU" sz="4000" i="1" dirty="0" smtClean="0">
                <a:cs typeface="Times New Roman" pitchFamily="18" charset="0"/>
              </a:rPr>
              <a:t>мама опять легла в больницу. иногда сбегает оттуда вечером, приходит домой и проверяет, как мы тут справляемся :) и как развлечение - моет посуду ^_^. </a:t>
            </a:r>
            <a:r>
              <a:rPr lang="ru-RU" sz="4000" b="1" i="1" dirty="0" smtClean="0">
                <a:cs typeface="Times New Roman" pitchFamily="18" charset="0"/>
              </a:rPr>
              <a:t>мама такая мама. </a:t>
            </a:r>
          </a:p>
          <a:p>
            <a:r>
              <a:rPr lang="ru-RU" sz="4000" i="1" dirty="0" smtClean="0">
                <a:cs typeface="Times New Roman" pitchFamily="18" charset="0"/>
              </a:rPr>
              <a:t>Купить пакет в магазине за 5 рублей, так это нет, ты что, до машины охапку йогуртов, мандаринов, бананов, конфет, </a:t>
            </a:r>
            <a:r>
              <a:rPr lang="ru-RU" sz="4000" i="1" dirty="0" err="1" smtClean="0">
                <a:cs typeface="Times New Roman" pitchFamily="18" charset="0"/>
              </a:rPr>
              <a:t>печенек</a:t>
            </a:r>
            <a:r>
              <a:rPr lang="ru-RU" sz="4000" i="1" dirty="0" smtClean="0">
                <a:cs typeface="Times New Roman" pitchFamily="18" charset="0"/>
              </a:rPr>
              <a:t>, сок и батон донесешь. А как люстру за 10 тысяч - так пожалуйста. </a:t>
            </a:r>
            <a:r>
              <a:rPr lang="ru-RU" sz="4000" b="1" i="1" dirty="0" smtClean="0">
                <a:cs typeface="Times New Roman" pitchFamily="18" charset="0"/>
              </a:rPr>
              <a:t>Мама такая </a:t>
            </a:r>
            <a:r>
              <a:rPr lang="ru-RU" sz="4000" b="1" i="1" dirty="0" smtClean="0">
                <a:cs typeface="Times New Roman" pitchFamily="18" charset="0"/>
              </a:rPr>
              <a:t>мама.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1290" b="11290"/>
          <a:stretch>
            <a:fillRect/>
          </a:stretch>
        </p:blipFill>
        <p:spPr>
          <a:xfrm>
            <a:off x="1219465" y="1412776"/>
            <a:ext cx="6664903" cy="489654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39752" y="0"/>
            <a:ext cx="4938936" cy="908720"/>
          </a:xfrm>
        </p:spPr>
        <p:txBody>
          <a:bodyPr>
            <a:normAutofit/>
          </a:bodyPr>
          <a:lstStyle/>
          <a:p>
            <a:r>
              <a:rPr lang="ru-RU" sz="4000" b="1" i="1" baseline="300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Мама такая мама</a:t>
            </a:r>
            <a:endParaRPr lang="ru-RU" sz="40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79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Редупликация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Индонезийский, мн.ч.: </a:t>
            </a:r>
            <a:r>
              <a:rPr lang="pl-PL" i="1" dirty="0" smtClean="0"/>
              <a:t>orang </a:t>
            </a:r>
            <a:r>
              <a:rPr lang="pl-PL" dirty="0" smtClean="0"/>
              <a:t>‘</a:t>
            </a:r>
            <a:r>
              <a:rPr lang="ru-RU" dirty="0" smtClean="0"/>
              <a:t>человек</a:t>
            </a:r>
            <a:r>
              <a:rPr lang="pl-PL" dirty="0" smtClean="0"/>
              <a:t>’</a:t>
            </a:r>
            <a:r>
              <a:rPr lang="ru-RU" i="1" dirty="0" smtClean="0"/>
              <a:t>, </a:t>
            </a:r>
            <a:r>
              <a:rPr lang="ar-SA" i="1" dirty="0" smtClean="0"/>
              <a:t/>
            </a:r>
            <a:br>
              <a:rPr lang="ar-SA" i="1" dirty="0" smtClean="0"/>
            </a:br>
            <a:r>
              <a:rPr lang="pl-PL" i="1" dirty="0" smtClean="0"/>
              <a:t>orang-orang </a:t>
            </a:r>
            <a:r>
              <a:rPr lang="pl-PL" dirty="0" smtClean="0"/>
              <a:t>‘</a:t>
            </a:r>
            <a:r>
              <a:rPr lang="ru-RU" dirty="0" smtClean="0"/>
              <a:t>люди</a:t>
            </a:r>
            <a:r>
              <a:rPr lang="pl-PL" dirty="0" smtClean="0"/>
              <a:t>’</a:t>
            </a:r>
          </a:p>
          <a:p>
            <a:r>
              <a:rPr lang="ru-RU" dirty="0" err="1" smtClean="0"/>
              <a:t>Догон</a:t>
            </a:r>
            <a:r>
              <a:rPr lang="ru-RU" dirty="0" smtClean="0"/>
              <a:t>, </a:t>
            </a:r>
            <a:r>
              <a:rPr lang="ru-RU" dirty="0" err="1" smtClean="0"/>
              <a:t>отпредикатное</a:t>
            </a:r>
            <a:r>
              <a:rPr lang="ru-RU" dirty="0" smtClean="0"/>
              <a:t> имя: </a:t>
            </a:r>
            <a:r>
              <a:rPr lang="pl-PL" i="1" dirty="0" smtClean="0"/>
              <a:t>pala </a:t>
            </a:r>
            <a:r>
              <a:rPr lang="pl-PL" dirty="0" smtClean="0"/>
              <a:t>‘</a:t>
            </a:r>
            <a:r>
              <a:rPr lang="ru-RU" dirty="0" smtClean="0"/>
              <a:t>высокий</a:t>
            </a:r>
            <a:r>
              <a:rPr lang="pl-PL" dirty="0" smtClean="0"/>
              <a:t>’</a:t>
            </a:r>
            <a:r>
              <a:rPr lang="ru-RU" dirty="0" smtClean="0"/>
              <a:t>, </a:t>
            </a:r>
            <a:r>
              <a:rPr lang="pl-PL" i="1" dirty="0" smtClean="0"/>
              <a:t>pa[la]pala </a:t>
            </a:r>
            <a:r>
              <a:rPr lang="pl-PL" dirty="0" smtClean="0"/>
              <a:t>‘</a:t>
            </a:r>
            <a:r>
              <a:rPr lang="ru-RU" dirty="0" smtClean="0"/>
              <a:t>высота</a:t>
            </a:r>
            <a:r>
              <a:rPr lang="pl-PL" dirty="0" smtClean="0"/>
              <a:t>’</a:t>
            </a:r>
            <a:endParaRPr lang="ru-RU" dirty="0" smtClean="0"/>
          </a:p>
          <a:p>
            <a:r>
              <a:rPr lang="ru-RU" dirty="0" smtClean="0"/>
              <a:t>Латынь, </a:t>
            </a:r>
            <a:r>
              <a:rPr lang="ru-RU" dirty="0" err="1" smtClean="0"/>
              <a:t>перфектив</a:t>
            </a:r>
            <a:r>
              <a:rPr lang="ru-RU" dirty="0" smtClean="0"/>
              <a:t> (прошедшее время): </a:t>
            </a:r>
            <a:r>
              <a:rPr lang="pl-PL" i="1" dirty="0" smtClean="0"/>
              <a:t>mordet</a:t>
            </a:r>
            <a:r>
              <a:rPr lang="pl-PL" dirty="0" smtClean="0"/>
              <a:t> ‘</a:t>
            </a:r>
            <a:r>
              <a:rPr lang="ru-RU" dirty="0" smtClean="0"/>
              <a:t>он кусает</a:t>
            </a:r>
            <a:r>
              <a:rPr lang="pl-PL" dirty="0" smtClean="0"/>
              <a:t>’</a:t>
            </a:r>
            <a:r>
              <a:rPr lang="ru-RU" dirty="0" smtClean="0"/>
              <a:t>, </a:t>
            </a:r>
            <a:r>
              <a:rPr lang="pl-PL" i="1" dirty="0" smtClean="0"/>
              <a:t>momordit</a:t>
            </a:r>
            <a:r>
              <a:rPr lang="ru-RU" i="1" dirty="0" smtClean="0"/>
              <a:t> </a:t>
            </a:r>
            <a:r>
              <a:rPr lang="pl-PL" dirty="0" smtClean="0"/>
              <a:t>‘</a:t>
            </a:r>
            <a:r>
              <a:rPr lang="ru-RU" dirty="0" smtClean="0"/>
              <a:t>он укусил</a:t>
            </a:r>
            <a:r>
              <a:rPr lang="pl-PL" dirty="0" smtClean="0"/>
              <a:t>’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7408" y="332656"/>
            <a:ext cx="72008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такой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! Поздравляю! Мне безумно-безумно нравится ванная комната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Мы бегали босиком по мокрой траве, это </a:t>
            </a:r>
            <a:r>
              <a:rPr lang="ru-RU" sz="3000" i="1" dirty="0" err="1" smtClean="0">
                <a:latin typeface="Times New Roman" pitchFamily="18" charset="0"/>
                <a:cs typeface="Times New Roman" pitchFamily="18" charset="0"/>
              </a:rPr>
              <a:t>афигенно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Дача такая дача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Счастье такое счастье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!!! Я тебя дождалась.</a:t>
            </a: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Утро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такое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утро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. Сначала дождь, потом это долбанное метро, теперь еще и работать надо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/>
            <a:r>
              <a:rPr 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Выражение оценки и эмоций.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такой </a:t>
            </a: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=‘хороший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/плохой </a:t>
            </a: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’, ‘</a:t>
            </a: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меня радует/раздражает’.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497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ru-RU" sz="3000" b="1" i="1" dirty="0" smtClean="0">
                <a:cs typeface="Times New Roman" pitchFamily="18" charset="0"/>
              </a:rPr>
              <a:t>вторник</a:t>
            </a:r>
            <a:r>
              <a:rPr lang="ru-RU" sz="3000" i="1" dirty="0" smtClean="0">
                <a:cs typeface="Times New Roman" pitchFamily="18" charset="0"/>
              </a:rPr>
              <a:t> </a:t>
            </a:r>
            <a:r>
              <a:rPr lang="ru-RU" sz="3000" b="1" i="1" dirty="0" smtClean="0">
                <a:cs typeface="Times New Roman" pitchFamily="18" charset="0"/>
              </a:rPr>
              <a:t>такой</a:t>
            </a:r>
            <a:r>
              <a:rPr lang="ru-RU" sz="3000" i="1" dirty="0" smtClean="0">
                <a:cs typeface="Times New Roman" pitchFamily="18" charset="0"/>
              </a:rPr>
              <a:t> </a:t>
            </a:r>
            <a:r>
              <a:rPr lang="ru-RU" sz="3000" b="1" i="1" dirty="0" smtClean="0">
                <a:cs typeface="Times New Roman" pitchFamily="18" charset="0"/>
              </a:rPr>
              <a:t>вторник</a:t>
            </a:r>
            <a:r>
              <a:rPr lang="ru-RU" sz="3000" i="1" dirty="0" smtClean="0">
                <a:cs typeface="Times New Roman" pitchFamily="18" charset="0"/>
              </a:rPr>
              <a:t>. Только что минут 15 общалась по телефону с полнейшим </a:t>
            </a:r>
            <a:r>
              <a:rPr lang="ru-RU" sz="3000" i="1" dirty="0" err="1" smtClean="0">
                <a:cs typeface="Times New Roman" pitchFamily="18" charset="0"/>
              </a:rPr>
              <a:t>неадекватом</a:t>
            </a:r>
            <a:r>
              <a:rPr lang="ru-RU" sz="3000" i="1" dirty="0" smtClean="0">
                <a:cs typeface="Times New Roman" pitchFamily="18" charset="0"/>
              </a:rPr>
              <a:t>. А что, даже весело оказалось!</a:t>
            </a:r>
            <a:endParaRPr lang="ru-RU" sz="3000" dirty="0" smtClean="0">
              <a:cs typeface="Times New Roman" pitchFamily="18" charset="0"/>
            </a:endParaRPr>
          </a:p>
          <a:p>
            <a:pPr lvl="0"/>
            <a:r>
              <a:rPr lang="ru-RU" sz="3000" b="1" i="1" dirty="0" smtClean="0"/>
              <a:t>Любовь </a:t>
            </a:r>
            <a:r>
              <a:rPr lang="ru-RU" sz="3000" b="1" i="1" dirty="0" smtClean="0"/>
              <a:t>такая любовь</a:t>
            </a:r>
            <a:r>
              <a:rPr lang="ru-RU" sz="3000" i="1" dirty="0" smtClean="0"/>
              <a:t> </a:t>
            </a:r>
            <a:r>
              <a:rPr lang="ru-RU" sz="3000" dirty="0" smtClean="0"/>
              <a:t>(название текста про разные виды любви у древних греков).</a:t>
            </a:r>
          </a:p>
          <a:p>
            <a:r>
              <a:rPr lang="ru-RU" sz="3000" b="1" i="1" dirty="0" smtClean="0">
                <a:cs typeface="Times New Roman" pitchFamily="18" charset="0"/>
              </a:rPr>
              <a:t>Счастье </a:t>
            </a:r>
            <a:r>
              <a:rPr lang="ru-RU" sz="3000" b="1" i="1" dirty="0">
                <a:cs typeface="Times New Roman" pitchFamily="18" charset="0"/>
              </a:rPr>
              <a:t>такое счастье</a:t>
            </a:r>
            <a:r>
              <a:rPr lang="ru-RU" sz="3000" dirty="0">
                <a:cs typeface="Times New Roman" pitchFamily="18" charset="0"/>
              </a:rPr>
              <a:t> – заглавие научно-популярной статьи про то, почему человек чувствует себя счастливым. </a:t>
            </a:r>
            <a:endParaRPr lang="ru-RU" sz="3000" b="1" i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sz="3000" dirty="0" smtClean="0"/>
              <a:t>    </a:t>
            </a:r>
            <a:r>
              <a:rPr lang="ru-RU" sz="3000" dirty="0" smtClean="0">
                <a:solidFill>
                  <a:srgbClr val="C00000"/>
                </a:solidFill>
              </a:rPr>
              <a:t>«</a:t>
            </a:r>
            <a:r>
              <a:rPr lang="en-US" sz="3000" dirty="0" smtClean="0">
                <a:solidFill>
                  <a:srgbClr val="C00000"/>
                </a:solidFill>
              </a:rPr>
              <a:t>X</a:t>
            </a:r>
            <a:r>
              <a:rPr lang="ru-RU" sz="3000" dirty="0" smtClean="0">
                <a:solidFill>
                  <a:srgbClr val="C00000"/>
                </a:solidFill>
              </a:rPr>
              <a:t> такой </a:t>
            </a:r>
            <a:r>
              <a:rPr lang="en-US" sz="3000" dirty="0" smtClean="0">
                <a:solidFill>
                  <a:srgbClr val="C00000"/>
                </a:solidFill>
              </a:rPr>
              <a:t>X</a:t>
            </a:r>
            <a:r>
              <a:rPr lang="ru-RU" sz="3000" dirty="0" smtClean="0">
                <a:solidFill>
                  <a:srgbClr val="C00000"/>
                </a:solidFill>
              </a:rPr>
              <a:t>» - </a:t>
            </a:r>
            <a:r>
              <a:rPr lang="ru-RU" sz="3000" b="1" dirty="0" smtClean="0">
                <a:solidFill>
                  <a:srgbClr val="C00000"/>
                </a:solidFill>
              </a:rPr>
              <a:t>дискурсивный маркер</a:t>
            </a:r>
            <a:r>
              <a:rPr lang="ru-RU" sz="3000" dirty="0" smtClean="0">
                <a:solidFill>
                  <a:srgbClr val="C00000"/>
                </a:solidFill>
              </a:rPr>
              <a:t>; просто вводит тему, не несёт никакого дополнительного значения: ни иронии, ни отсылки к стереотипам, ни оценки или эмоции.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103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363272" cy="66247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100" b="1" i="1" dirty="0" smtClean="0"/>
              <a:t>дождь такой дождь</a:t>
            </a:r>
            <a:r>
              <a:rPr lang="ru-RU" sz="3100" i="1" dirty="0" smtClean="0"/>
              <a:t>... а зонта нет... старый сломан... купить новый (при дефиците средств) или дождаться зимы и не дергаться уж до весны?.. </a:t>
            </a:r>
            <a:endParaRPr lang="en-US" sz="3100" i="1" dirty="0" smtClean="0">
              <a:cs typeface="Times New Roman" pitchFamily="18" charset="0"/>
            </a:endParaRPr>
          </a:p>
          <a:p>
            <a:pPr lvl="0"/>
            <a:r>
              <a:rPr lang="ru-RU" sz="3100" b="1" i="1" dirty="0" smtClean="0"/>
              <a:t>каша  такая  каша</a:t>
            </a:r>
            <a:r>
              <a:rPr lang="ru-RU" sz="3100" i="1" dirty="0" smtClean="0"/>
              <a:t>. каша лучше в тарелке, чем в головах, ага...</a:t>
            </a:r>
          </a:p>
          <a:p>
            <a:pPr lvl="0"/>
            <a:r>
              <a:rPr lang="ru-RU" sz="3100" i="1" dirty="0" smtClean="0"/>
              <a:t>эта.. </a:t>
            </a:r>
            <a:r>
              <a:rPr lang="ru-RU" sz="3100" b="1" i="1" dirty="0" smtClean="0"/>
              <a:t>стол такой стол</a:t>
            </a:r>
            <a:r>
              <a:rPr lang="ru-RU" sz="3100" i="1" dirty="0" smtClean="0"/>
              <a:t>.. все делают, во. типа - </a:t>
            </a:r>
            <a:r>
              <a:rPr lang="ru-RU" sz="3100" i="1" dirty="0" err="1" smtClean="0"/>
              <a:t>опенсорс</a:t>
            </a:r>
            <a:r>
              <a:rPr lang="ru-RU" sz="3100" i="1" dirty="0" smtClean="0"/>
              <a:t> проект, собирай кто хочет ;)</a:t>
            </a:r>
          </a:p>
          <a:p>
            <a:pPr lvl="0"/>
            <a:r>
              <a:rPr lang="ru-RU" sz="3100" b="1" i="1" dirty="0" smtClean="0"/>
              <a:t>Банан такой банан</a:t>
            </a:r>
            <a:r>
              <a:rPr lang="ru-RU" sz="3100" i="1" dirty="0" smtClean="0"/>
              <a:t>. Он вначале растет вверх и верх, а когда становится пальмой начинает </a:t>
            </a:r>
            <a:r>
              <a:rPr lang="ru-RU" sz="3100" i="1" dirty="0" err="1" smtClean="0"/>
              <a:t>бананить</a:t>
            </a:r>
            <a:r>
              <a:rPr lang="ru-RU" sz="3100" i="1" dirty="0" smtClean="0"/>
              <a:t>. Но обычно это происходит так высоко, что юные натуралисты с …</a:t>
            </a:r>
            <a:r>
              <a:rPr lang="ru-RU" sz="3100" i="1" dirty="0" err="1" smtClean="0"/>
              <a:t>фотиками</a:t>
            </a:r>
            <a:r>
              <a:rPr lang="ru-RU" sz="3100" i="1" dirty="0" smtClean="0"/>
              <a:t> не успевают запечатлеть.</a:t>
            </a:r>
          </a:p>
          <a:p>
            <a:pPr marL="0" indent="0">
              <a:buNone/>
            </a:pPr>
            <a:r>
              <a:rPr lang="ru-RU" sz="3100" b="1" dirty="0" smtClean="0">
                <a:solidFill>
                  <a:srgbClr val="C00000"/>
                </a:solidFill>
                <a:cs typeface="Times New Roman" pitchFamily="18" charset="0"/>
              </a:rPr>
              <a:t>Номинация объекта</a:t>
            </a:r>
            <a:r>
              <a:rPr lang="ru-RU" sz="3100" dirty="0" smtClean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en-US" sz="3100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sz="3100" dirty="0" smtClean="0">
                <a:solidFill>
                  <a:srgbClr val="C00000"/>
                </a:solidFill>
                <a:cs typeface="Times New Roman" pitchFamily="18" charset="0"/>
              </a:rPr>
              <a:t> такой </a:t>
            </a:r>
            <a:r>
              <a:rPr lang="en-US" sz="3100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sz="3100" dirty="0" smtClean="0">
                <a:solidFill>
                  <a:srgbClr val="C00000"/>
                </a:solidFill>
                <a:cs typeface="Times New Roman" pitchFamily="18" charset="0"/>
              </a:rPr>
              <a:t>=’</a:t>
            </a:r>
            <a:r>
              <a:rPr lang="en-US" sz="3100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sz="3100" dirty="0" smtClean="0">
                <a:solidFill>
                  <a:srgbClr val="C00000"/>
                </a:solidFill>
                <a:cs typeface="Times New Roman" pitchFamily="18" charset="0"/>
              </a:rPr>
              <a:t>’.</a:t>
            </a:r>
            <a:endParaRPr lang="en-US" sz="3100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0613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Синтаксис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b="1" i="1" dirty="0" smtClean="0"/>
              <a:t>Журналисты – такие журналисты</a:t>
            </a:r>
            <a:r>
              <a:rPr lang="ru-RU" i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i="1" dirty="0" smtClean="0"/>
              <a:t>Мы </a:t>
            </a:r>
            <a:r>
              <a:rPr lang="ru-RU" b="1" i="1" dirty="0" smtClean="0"/>
              <a:t>москвичи такие москвичи</a:t>
            </a:r>
            <a:r>
              <a:rPr lang="ru-RU" i="1" dirty="0" smtClean="0"/>
              <a:t>, а вы там лапти все.</a:t>
            </a:r>
          </a:p>
          <a:p>
            <a:pPr>
              <a:lnSpc>
                <a:spcPct val="120000"/>
              </a:lnSpc>
            </a:pPr>
            <a:r>
              <a:rPr lang="ru-RU" i="1" dirty="0" smtClean="0">
                <a:cs typeface="Times New Roman" pitchFamily="18" charset="0"/>
              </a:rPr>
              <a:t>а я не </a:t>
            </a:r>
            <a:r>
              <a:rPr lang="ru-RU" b="1" i="1" dirty="0" smtClean="0">
                <a:cs typeface="Times New Roman" pitchFamily="18" charset="0"/>
              </a:rPr>
              <a:t>девочка такая девочка</a:t>
            </a:r>
            <a:r>
              <a:rPr lang="ru-RU" i="1" dirty="0" smtClean="0">
                <a:cs typeface="Times New Roman" pitchFamily="18" charset="0"/>
              </a:rPr>
              <a:t>, а вовсе даже </a:t>
            </a:r>
            <a:r>
              <a:rPr lang="ru-RU" i="1" dirty="0" err="1" smtClean="0">
                <a:cs typeface="Times New Roman" pitchFamily="18" charset="0"/>
              </a:rPr>
              <a:t>женщина-вывеска-не-влезай-убьет</a:t>
            </a:r>
            <a:r>
              <a:rPr lang="ru-RU" i="1" dirty="0" smtClean="0">
                <a:cs typeface="Times New Roman" pitchFamily="18" charset="0"/>
              </a:rPr>
              <a:t>.</a:t>
            </a:r>
            <a:endParaRPr lang="ru-RU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52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3000" i="1" dirty="0" smtClean="0"/>
              <a:t>Часть обязанностей во мне зародила мысль о том, что мужчина </a:t>
            </a:r>
            <a:r>
              <a:rPr lang="ru-RU" sz="3000" i="1" dirty="0" err="1" smtClean="0"/>
              <a:t>слепоглухонемощный</a:t>
            </a:r>
            <a:r>
              <a:rPr lang="ru-RU" sz="3000" i="1" dirty="0" smtClean="0"/>
              <a:t> инвалид, за которым нужен уход, еще часть заронила вопрос - а чем тогда </a:t>
            </a:r>
            <a:r>
              <a:rPr lang="ru-RU" sz="3000" b="1" i="1" dirty="0" smtClean="0"/>
              <a:t>семья такая семья </a:t>
            </a:r>
            <a:r>
              <a:rPr lang="ru-RU" sz="3000" i="1" dirty="0" smtClean="0"/>
              <a:t>отличается от свободных встреч с любимым время от времени?</a:t>
            </a:r>
          </a:p>
          <a:p>
            <a:pPr lvl="0">
              <a:buFont typeface="Arial" pitchFamily="34" charset="0"/>
              <a:buChar char="•"/>
            </a:pPr>
            <a:r>
              <a:rPr lang="ru-RU" sz="3000" i="1" dirty="0" smtClean="0"/>
              <a:t>Вокалист - пример умного, талантливого, красивого, </a:t>
            </a:r>
            <a:r>
              <a:rPr lang="ru-RU" sz="3000" i="1" dirty="0" err="1" smtClean="0"/>
              <a:t>харизматичного</a:t>
            </a:r>
            <a:r>
              <a:rPr lang="ru-RU" sz="3000" i="1" dirty="0" smtClean="0"/>
              <a:t> </a:t>
            </a:r>
            <a:r>
              <a:rPr lang="ru-RU" sz="3000" b="1" i="1" dirty="0" smtClean="0"/>
              <a:t>мужика такого</a:t>
            </a:r>
            <a:r>
              <a:rPr lang="ru-RU" sz="3000" i="1" dirty="0" smtClean="0"/>
              <a:t> </a:t>
            </a:r>
            <a:r>
              <a:rPr lang="ru-RU" sz="3000" b="1" i="1" dirty="0" smtClean="0"/>
              <a:t>мужика</a:t>
            </a:r>
            <a:r>
              <a:rPr lang="ru-RU" sz="3000" i="1" dirty="0" smtClean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ru-RU" sz="3000" i="1" dirty="0" smtClean="0"/>
              <a:t>Был шторм, соленой водой лечила обмороженное мороженым </a:t>
            </a:r>
            <a:r>
              <a:rPr lang="ru-RU" sz="3000" b="1" i="1" strike="sngStrike" dirty="0" smtClean="0"/>
              <a:t>лингвисты такие лингвисты</a:t>
            </a:r>
            <a:r>
              <a:rPr lang="ru-RU" sz="3000" i="1" dirty="0" smtClean="0"/>
              <a:t> горло - помогло ^^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Какие существительные могут использоваться в конструкции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такой  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  H</a:t>
            </a:r>
            <a:r>
              <a:rPr lang="ru-RU" dirty="0" err="1" smtClean="0"/>
              <a:t>аиболее</a:t>
            </a:r>
            <a:r>
              <a:rPr lang="ru-RU" dirty="0" smtClean="0"/>
              <a:t> частотны термины родства,</a:t>
            </a:r>
            <a:r>
              <a:rPr lang="fr-FR" dirty="0" smtClean="0"/>
              <a:t> </a:t>
            </a:r>
            <a:r>
              <a:rPr lang="ru-RU" dirty="0" smtClean="0"/>
              <a:t>этнонимы, наименования лиц по возрасту, полу, далее возможны имена собственные, наименования животных, обозначения ситуаций, как-то: свадьба, бизнес, работа и пр. Реже встречаются конкретные неодушевленные существительные.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3260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702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Синтаксическая редупликация в литературном русском языке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Нам</a:t>
            </a:r>
            <a:r>
              <a:rPr lang="ru-RU" i="1" dirty="0" smtClean="0"/>
              <a:t> </a:t>
            </a:r>
            <a:r>
              <a:rPr lang="ru-RU" i="1" dirty="0" smtClean="0"/>
              <a:t>купили </a:t>
            </a:r>
            <a:r>
              <a:rPr lang="ru-RU" b="1" i="1" dirty="0" smtClean="0"/>
              <a:t>синий-синий</a:t>
            </a:r>
            <a:r>
              <a:rPr lang="ru-RU" i="1" dirty="0" smtClean="0"/>
              <a:t>, презелёный красный шар.</a:t>
            </a:r>
          </a:p>
          <a:p>
            <a:r>
              <a:rPr lang="ru-RU" i="1" dirty="0" smtClean="0"/>
              <a:t>Он бежал </a:t>
            </a:r>
            <a:r>
              <a:rPr lang="ru-RU" b="1" i="1" dirty="0" smtClean="0"/>
              <a:t>быстро-быстро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X-X </a:t>
            </a:r>
            <a:r>
              <a:rPr lang="ru-RU" dirty="0" smtClean="0">
                <a:solidFill>
                  <a:srgbClr val="C00000"/>
                </a:solidFill>
              </a:rPr>
              <a:t>указывает на интенсивность признака</a:t>
            </a:r>
          </a:p>
          <a:p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0567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1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i="1" dirty="0" smtClean="0"/>
              <a:t>А писем все не было. </a:t>
            </a:r>
            <a:r>
              <a:rPr lang="ru-RU" sz="3200" b="1" i="1" dirty="0" smtClean="0"/>
              <a:t>Ждала-ждала</a:t>
            </a:r>
            <a:r>
              <a:rPr lang="ru-RU" sz="3200" i="1" dirty="0" smtClean="0"/>
              <a:t>, </a:t>
            </a:r>
            <a:r>
              <a:rPr lang="ru-RU" sz="3200" b="1" i="1" dirty="0" smtClean="0"/>
              <a:t>терпела-терпела</a:t>
            </a:r>
            <a:r>
              <a:rPr lang="ru-RU" sz="3200" i="1" dirty="0" smtClean="0"/>
              <a:t> и решила ехать сама на фронт.</a:t>
            </a:r>
            <a:r>
              <a:rPr lang="ru-RU" sz="3200" dirty="0" smtClean="0"/>
              <a:t> [И. </a:t>
            </a:r>
            <a:r>
              <a:rPr lang="ru-RU" sz="3200" dirty="0" err="1" smtClean="0"/>
              <a:t>Грекова</a:t>
            </a:r>
            <a:r>
              <a:rPr lang="ru-RU" sz="3200" dirty="0" smtClean="0"/>
              <a:t>. Вдовий пароход]</a:t>
            </a:r>
          </a:p>
          <a:p>
            <a:endParaRPr lang="ru-RU" sz="3200" i="1" dirty="0" smtClean="0"/>
          </a:p>
          <a:p>
            <a:pPr>
              <a:buFont typeface="Arial" pitchFamily="34" charset="0"/>
              <a:buChar char="•"/>
            </a:pPr>
            <a:r>
              <a:rPr lang="ru-RU" sz="3200" b="1" i="1" dirty="0" smtClean="0"/>
              <a:t>Думала-думала, </a:t>
            </a:r>
            <a:r>
              <a:rPr lang="ru-RU" sz="3200" i="1" dirty="0" smtClean="0"/>
              <a:t>как ему помочь, и надумала.</a:t>
            </a:r>
          </a:p>
          <a:p>
            <a:pPr>
              <a:buFont typeface="Arial" pitchFamily="34" charset="0"/>
              <a:buChar char="•"/>
            </a:pPr>
            <a:endParaRPr lang="ru-RU" sz="3200" i="1" dirty="0" smtClean="0"/>
          </a:p>
          <a:p>
            <a:pPr>
              <a:buFont typeface="Arial" pitchFamily="34" charset="0"/>
              <a:buChar char="•"/>
            </a:pPr>
            <a:r>
              <a:rPr lang="ru-RU" sz="3200" b="1" i="1" dirty="0" smtClean="0"/>
              <a:t>Читала-читала</a:t>
            </a:r>
            <a:r>
              <a:rPr lang="ru-RU" sz="3200" i="1" dirty="0" smtClean="0"/>
              <a:t> и </a:t>
            </a:r>
            <a:r>
              <a:rPr lang="ru-RU" sz="3200" i="1" dirty="0" smtClean="0"/>
              <a:t>заснула</a:t>
            </a:r>
            <a:r>
              <a:rPr lang="ru-RU" sz="3200" dirty="0" smtClean="0"/>
              <a:t>.</a:t>
            </a:r>
            <a:endParaRPr lang="ru-RU" sz="3200" dirty="0" smtClean="0"/>
          </a:p>
          <a:p>
            <a:endParaRPr lang="ru-RU" sz="3200" i="1" dirty="0" smtClean="0"/>
          </a:p>
          <a:p>
            <a:r>
              <a:rPr lang="en-US" sz="3200" i="1" dirty="0" smtClean="0">
                <a:solidFill>
                  <a:srgbClr val="C00000"/>
                </a:solidFill>
              </a:rPr>
              <a:t>X-X</a:t>
            </a:r>
            <a:r>
              <a:rPr lang="ru-RU" sz="3200" i="1" dirty="0" smtClean="0">
                <a:solidFill>
                  <a:srgbClr val="C00000"/>
                </a:solidFill>
              </a:rPr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>выражает длительность действия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793507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Где-где</a:t>
            </a:r>
            <a:r>
              <a:rPr lang="ru-RU" i="1" dirty="0" smtClean="0"/>
              <a:t>, а </a:t>
            </a:r>
            <a:r>
              <a:rPr lang="ru-RU" i="1" dirty="0" smtClean="0"/>
              <a:t>на ЛЛШ</a:t>
            </a:r>
            <a:r>
              <a:rPr lang="ru-RU" i="1" dirty="0" smtClean="0"/>
              <a:t> побывал.</a:t>
            </a:r>
            <a:r>
              <a:rPr lang="ru-RU" dirty="0" smtClean="0"/>
              <a:t>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(‘</a:t>
            </a:r>
            <a:r>
              <a:rPr lang="ru-RU" dirty="0" smtClean="0">
                <a:solidFill>
                  <a:srgbClr val="C00000"/>
                </a:solidFill>
              </a:rPr>
              <a:t>может быть, где-нибудь в других местах не бывал...’)</a:t>
            </a:r>
            <a:endParaRPr lang="ru-RU" dirty="0" smtClean="0"/>
          </a:p>
          <a:p>
            <a:r>
              <a:rPr lang="ru-RU" b="1" i="1" dirty="0" smtClean="0"/>
              <a:t>Кто-кто, </a:t>
            </a:r>
            <a:r>
              <a:rPr lang="ru-RU" i="1" dirty="0" smtClean="0"/>
              <a:t>а Катя эту мелодию угадает с трёх нот</a:t>
            </a:r>
            <a:r>
              <a:rPr lang="ru-RU" i="1" dirty="0" smtClean="0"/>
              <a:t>. </a:t>
            </a:r>
            <a:endParaRPr lang="ru-RU" i="1" dirty="0" smtClean="0"/>
          </a:p>
          <a:p>
            <a:r>
              <a:rPr lang="ru-RU" i="1" dirty="0" smtClean="0">
                <a:solidFill>
                  <a:srgbClr val="C00000"/>
                </a:solidFill>
              </a:rPr>
              <a:t>(</a:t>
            </a:r>
            <a:r>
              <a:rPr lang="en-US" i="1" dirty="0" smtClean="0">
                <a:solidFill>
                  <a:srgbClr val="C00000"/>
                </a:solidFill>
              </a:rPr>
              <a:t>‘</a:t>
            </a:r>
            <a:r>
              <a:rPr lang="ru-RU" i="1" dirty="0" smtClean="0">
                <a:solidFill>
                  <a:srgbClr val="C00000"/>
                </a:solidFill>
              </a:rPr>
              <a:t>может, кто-то другой и не угадает…</a:t>
            </a:r>
            <a:r>
              <a:rPr lang="en-US" i="1" dirty="0" smtClean="0">
                <a:solidFill>
                  <a:srgbClr val="C00000"/>
                </a:solidFill>
              </a:rPr>
              <a:t>’</a:t>
            </a:r>
            <a:r>
              <a:rPr lang="ru-RU" i="1" dirty="0" smtClean="0">
                <a:solidFill>
                  <a:srgbClr val="C00000"/>
                </a:solidFill>
              </a:rPr>
              <a:t>)</a:t>
            </a:r>
          </a:p>
          <a:p>
            <a:r>
              <a:rPr lang="ru-RU" b="1" i="1" dirty="0" smtClean="0"/>
              <a:t>Чем-чем</a:t>
            </a:r>
            <a:r>
              <a:rPr lang="ru-RU" i="1" dirty="0" smtClean="0"/>
              <a:t>, а здоровьем могу похвастаться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(‘может быть, чем-то другим и не могу...’)</a:t>
            </a:r>
          </a:p>
          <a:p>
            <a:r>
              <a:rPr lang="ru-RU" i="1" dirty="0" smtClean="0"/>
              <a:t>Видят они: </a:t>
            </a:r>
            <a:r>
              <a:rPr lang="ru-RU" b="1" i="1" dirty="0" err="1" smtClean="0"/>
              <a:t>дурак-дурак</a:t>
            </a:r>
            <a:r>
              <a:rPr lang="ru-RU" i="1" dirty="0" smtClean="0"/>
              <a:t>, а не </a:t>
            </a:r>
            <a:r>
              <a:rPr lang="ru-RU" i="1" dirty="0" err="1" smtClean="0"/>
              <a:t>дурее</a:t>
            </a:r>
            <a:r>
              <a:rPr lang="ru-RU" i="1" dirty="0" smtClean="0"/>
              <a:t> других.</a:t>
            </a:r>
          </a:p>
          <a:p>
            <a:r>
              <a:rPr lang="ru-RU" i="1" dirty="0" smtClean="0"/>
              <a:t>Танеев </a:t>
            </a:r>
            <a:r>
              <a:rPr lang="ru-RU" b="1" i="1" dirty="0" smtClean="0"/>
              <a:t>либерал-либерал</a:t>
            </a:r>
            <a:r>
              <a:rPr lang="ru-RU" i="1" dirty="0" smtClean="0"/>
              <a:t>, а с Феоктистовым не разольешь.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(‘несмотря на то, что субъект Х, ему присущи какие-то не характерные для </a:t>
            </a:r>
            <a:r>
              <a:rPr lang="ru-RU" dirty="0" err="1" smtClean="0">
                <a:solidFill>
                  <a:srgbClr val="C00000"/>
                </a:solidFill>
              </a:rPr>
              <a:t>Х-а</a:t>
            </a:r>
            <a:r>
              <a:rPr lang="ru-RU" dirty="0" smtClean="0">
                <a:solidFill>
                  <a:srgbClr val="C00000"/>
                </a:solidFill>
              </a:rPr>
              <a:t> свойства’)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Конструкция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ru-RU" i="1" dirty="0" smtClean="0"/>
              <a:t> такой </a:t>
            </a:r>
            <a:r>
              <a:rPr lang="en-US" i="1" dirty="0" smtClean="0"/>
              <a:t>X </a:t>
            </a:r>
            <a:br>
              <a:rPr lang="en-US" i="1" dirty="0" smtClean="0"/>
            </a:br>
            <a:r>
              <a:rPr lang="ru-RU" dirty="0" smtClean="0"/>
              <a:t>в языке интернета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- </a:t>
            </a:r>
            <a:r>
              <a:rPr lang="x-none" i="1" smtClean="0"/>
              <a:t>В треугольнике угол при одной из вершин равен 46°, внешний угол при другой вершине равен 127° помогите решить пожалуйста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     - А что найти-то надо? </a:t>
            </a:r>
            <a:r>
              <a:rPr lang="ru-RU" b="1" i="1" dirty="0" smtClean="0"/>
              <a:t>школьники такие школьники</a:t>
            </a:r>
          </a:p>
          <a:p>
            <a:r>
              <a:rPr lang="ru-RU" b="1" i="1" dirty="0" smtClean="0"/>
              <a:t>лингвисты такие </a:t>
            </a:r>
            <a:r>
              <a:rPr lang="ru-RU" b="1" i="1" dirty="0" err="1" smtClean="0"/>
              <a:t>лингвисты</a:t>
            </a:r>
            <a:r>
              <a:rPr lang="ru-RU" i="1" dirty="0" err="1" smtClean="0"/>
              <a:t>!сидят</a:t>
            </a:r>
            <a:r>
              <a:rPr lang="ru-RU" i="1" dirty="0" smtClean="0"/>
              <a:t> обсуждают кто 21.12 не придет в </a:t>
            </a:r>
            <a:r>
              <a:rPr lang="ru-RU" i="1" dirty="0" err="1" smtClean="0"/>
              <a:t>инст</a:t>
            </a:r>
            <a:r>
              <a:rPr lang="ru-RU" i="1" dirty="0" smtClean="0"/>
              <a:t>. двойной </a:t>
            </a:r>
            <a:r>
              <a:rPr lang="ru-RU" i="1" dirty="0" err="1" smtClean="0"/>
              <a:t>фейспалм</a:t>
            </a:r>
            <a:r>
              <a:rPr lang="ru-RU" i="1" dirty="0" smtClean="0"/>
              <a:t>))))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20688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/>
              <a:t>Лингвисты такие лингвисты</a:t>
            </a:r>
            <a:r>
              <a:rPr lang="ru-RU" sz="3200" i="1" dirty="0" smtClean="0"/>
              <a:t>)))))))))))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i="1" dirty="0" smtClean="0"/>
              <a:t>Диалог: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- </a:t>
            </a:r>
            <a:r>
              <a:rPr lang="ru-RU" sz="3200" i="1" dirty="0" smtClean="0"/>
              <a:t>Пора бы уже выпустить наконец эротический журнал "</a:t>
            </a:r>
            <a:r>
              <a:rPr lang="ru-RU" sz="3200" i="1" dirty="0" err="1" smtClean="0"/>
              <a:t>Пробабилитив</a:t>
            </a:r>
            <a:r>
              <a:rPr lang="ru-RU" sz="3200" i="1" dirty="0" smtClean="0"/>
              <a:t>". Хватит это терпеть![А.Сомин]</a:t>
            </a:r>
            <a:br>
              <a:rPr lang="ru-RU" sz="3200" i="1" dirty="0" smtClean="0"/>
            </a:br>
            <a:r>
              <a:rPr lang="ru-RU" sz="3200" i="1" dirty="0" smtClean="0"/>
              <a:t>- Про баб или див? Бабы: PRO или против? Проба баб или тиф? В общем, богатые возможности, да.[</a:t>
            </a:r>
            <a:r>
              <a:rPr lang="ru-RU" sz="3200" i="1" dirty="0" err="1" smtClean="0"/>
              <a:t>Б.Иомдин</a:t>
            </a:r>
            <a:r>
              <a:rPr lang="ru-RU" sz="3200" i="1" dirty="0" smtClean="0"/>
              <a:t>]</a:t>
            </a:r>
            <a:br>
              <a:rPr lang="ru-RU" sz="3200" i="1" dirty="0" smtClean="0"/>
            </a:br>
            <a:r>
              <a:rPr lang="ru-RU" sz="3200" i="1" dirty="0" smtClean="0"/>
              <a:t>Ну замечательные же! =)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/>
              <a:t>Семантика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400" i="1" dirty="0" smtClean="0">
                <a:cs typeface="Times New Roman" pitchFamily="18" charset="0"/>
              </a:rPr>
              <a:t>А </a:t>
            </a:r>
            <a:r>
              <a:rPr lang="ru-RU" sz="3400" i="1" dirty="0">
                <a:cs typeface="Times New Roman" pitchFamily="18" charset="0"/>
              </a:rPr>
              <a:t>по поводу вождения - вчера видела как из двора в довольно-таки сложной ситуации </a:t>
            </a:r>
            <a:r>
              <a:rPr lang="ru-RU" sz="3400" i="1" dirty="0" err="1">
                <a:cs typeface="Times New Roman" pitchFamily="18" charset="0"/>
              </a:rPr>
              <a:t>выежает</a:t>
            </a:r>
            <a:r>
              <a:rPr lang="ru-RU" sz="3400" i="1" dirty="0">
                <a:cs typeface="Times New Roman" pitchFamily="18" charset="0"/>
              </a:rPr>
              <a:t> </a:t>
            </a:r>
            <a:r>
              <a:rPr lang="ru-RU" sz="3400" b="1" i="1" dirty="0">
                <a:cs typeface="Times New Roman" pitchFamily="18" charset="0"/>
              </a:rPr>
              <a:t>бабушка</a:t>
            </a:r>
            <a:r>
              <a:rPr lang="ru-RU" sz="3400" i="1" dirty="0">
                <a:cs typeface="Times New Roman" pitchFamily="18" charset="0"/>
              </a:rPr>
              <a:t> </a:t>
            </a:r>
            <a:r>
              <a:rPr lang="ru-RU" sz="3400" b="1" i="1" dirty="0">
                <a:cs typeface="Times New Roman" pitchFamily="18" charset="0"/>
              </a:rPr>
              <a:t>такая</a:t>
            </a:r>
            <a:r>
              <a:rPr lang="ru-RU" sz="3400" i="1" dirty="0">
                <a:cs typeface="Times New Roman" pitchFamily="18" charset="0"/>
              </a:rPr>
              <a:t> </a:t>
            </a:r>
            <a:r>
              <a:rPr lang="ru-RU" sz="3400" b="1" i="1" dirty="0">
                <a:cs typeface="Times New Roman" pitchFamily="18" charset="0"/>
              </a:rPr>
              <a:t>бабушка</a:t>
            </a:r>
            <a:r>
              <a:rPr lang="ru-RU" sz="3400" i="1" dirty="0">
                <a:cs typeface="Times New Roman" pitchFamily="18" charset="0"/>
              </a:rPr>
              <a:t> по виду - я хорошо разглядела, т.к. она долго не могла выехать</a:t>
            </a:r>
            <a:r>
              <a:rPr lang="ru-RU" sz="3400" i="1" dirty="0" smtClean="0">
                <a:cs typeface="Times New Roman" pitchFamily="18" charset="0"/>
              </a:rPr>
              <a:t>...</a:t>
            </a:r>
          </a:p>
          <a:p>
            <a:pPr lvl="0"/>
            <a:r>
              <a:rPr lang="ru-RU" b="1" i="1" dirty="0" smtClean="0">
                <a:cs typeface="Times New Roman" pitchFamily="18" charset="0"/>
              </a:rPr>
              <a:t>дача такая дача</a:t>
            </a:r>
            <a:r>
              <a:rPr lang="ru-RU" i="1" dirty="0" smtClean="0">
                <a:cs typeface="Times New Roman" pitchFamily="18" charset="0"/>
              </a:rPr>
              <a:t>... а </a:t>
            </a:r>
            <a:r>
              <a:rPr lang="ru-RU" i="1" dirty="0" err="1" smtClean="0">
                <a:cs typeface="Times New Roman" pitchFamily="18" charset="0"/>
              </a:rPr>
              <a:t>пойду-ка</a:t>
            </a:r>
            <a:r>
              <a:rPr lang="ru-RU" i="1" dirty="0" smtClean="0">
                <a:cs typeface="Times New Roman" pitchFamily="18" charset="0"/>
              </a:rPr>
              <a:t> я на рынок за крышками %-) </a:t>
            </a:r>
            <a:r>
              <a:rPr lang="ru-RU" i="1" dirty="0" err="1" smtClean="0">
                <a:cs typeface="Times New Roman" pitchFamily="18" charset="0"/>
              </a:rPr>
              <a:t>вночи</a:t>
            </a:r>
            <a:r>
              <a:rPr lang="ru-RU" i="1" dirty="0" smtClean="0">
                <a:cs typeface="Times New Roman" pitchFamily="18" charset="0"/>
              </a:rPr>
              <a:t> отчитаюсь о проделанной работе.</a:t>
            </a:r>
            <a:endParaRPr lang="ru-RU" i="1" dirty="0" smtClean="0">
              <a:cs typeface="Times New Roman" pitchFamily="18" charset="0"/>
            </a:endParaRPr>
          </a:p>
          <a:p>
            <a:pPr lvl="0"/>
            <a:r>
              <a:rPr lang="ru-RU" i="1" dirty="0" smtClean="0">
                <a:cs typeface="Times New Roman" pitchFamily="18" charset="0"/>
              </a:rPr>
              <a:t> </a:t>
            </a:r>
            <a:r>
              <a:rPr lang="ru-RU" i="1" dirty="0" smtClean="0"/>
              <a:t>я не </a:t>
            </a:r>
            <a:r>
              <a:rPr lang="ru-RU" b="1" i="1" dirty="0" smtClean="0"/>
              <a:t>девочка такая девочка</a:t>
            </a:r>
            <a:r>
              <a:rPr lang="ru-RU" i="1" dirty="0" smtClean="0"/>
              <a:t>, а вовсе даже </a:t>
            </a:r>
            <a:r>
              <a:rPr lang="ru-RU" i="1" dirty="0" err="1" smtClean="0"/>
              <a:t>женщина-вывеска-не-влезай-убьет</a:t>
            </a:r>
            <a:r>
              <a:rPr lang="ru-RU" i="1" dirty="0" smtClean="0">
                <a:cs typeface="Times New Roman" pitchFamily="18" charset="0"/>
              </a:rPr>
              <a:t>.</a:t>
            </a:r>
            <a:endParaRPr lang="ru-RU" dirty="0" smtClean="0"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Прототип </a:t>
            </a:r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и коннотация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</a:rPr>
              <a:t> такой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</a:rPr>
              <a:t> = ‘</a:t>
            </a:r>
            <a:r>
              <a:rPr lang="ru-RU" dirty="0" err="1" smtClean="0">
                <a:solidFill>
                  <a:srgbClr val="C00000"/>
                </a:solidFill>
                <a:cs typeface="Times New Roman" pitchFamily="18" charset="0"/>
              </a:rPr>
              <a:t>прототипический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</a:rPr>
              <a:t>, обладающий характерными признаками или коннотациями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</a:rPr>
              <a:t>-а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</a:rPr>
              <a:t>’.</a:t>
            </a:r>
          </a:p>
          <a:p>
            <a:pPr marL="0" lv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699217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632" y="930931"/>
            <a:ext cx="6696744" cy="502255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11760" y="188640"/>
            <a:ext cx="4838328" cy="151216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Дача такая дача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500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1038</Words>
  <Application>Microsoft Office PowerPoint</Application>
  <PresentationFormat>Экран (4:3)</PresentationFormat>
  <Paragraphs>91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 ШКОЛЬНИКИ ТАКИЕ ШКОЛЬНИКИ  СИНТАКСИЧЕСКАЯ  РЕДУПЛИКАЦИЯ В ЯЗЫКЕ ИНТЕРНЕТА </vt:lpstr>
      <vt:lpstr>Редупликация</vt:lpstr>
      <vt:lpstr>Синтаксическая редупликация в литературном русском языке</vt:lpstr>
      <vt:lpstr>Слайд 4</vt:lpstr>
      <vt:lpstr>Слайд 5</vt:lpstr>
      <vt:lpstr>Конструкция X такой X  в языке интернета</vt:lpstr>
      <vt:lpstr>Слайд 7</vt:lpstr>
      <vt:lpstr>Семантика </vt:lpstr>
      <vt:lpstr>Слайд 9</vt:lpstr>
      <vt:lpstr>Слайд 10</vt:lpstr>
      <vt:lpstr>Слайд 11</vt:lpstr>
      <vt:lpstr>Утро такое утро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Синтаксис</vt:lpstr>
      <vt:lpstr>Слайд 24</vt:lpstr>
      <vt:lpstr> Какие существительные могут использоваться в конструкции  X такой  Х?</vt:lpstr>
      <vt:lpstr>Спасибо!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СТАТЬЯ ТАКАЯ СТАТЬЯ   ОБ ОДНОМ ТИПЕ РЕДУПЛИКАЦИИ В СОВРЕМЕННОМ РУССКОМ ЯЗЫКЕ</dc:title>
  <dc:creator>Ксения</dc:creator>
  <cp:lastModifiedBy>Xenophont</cp:lastModifiedBy>
  <cp:revision>123</cp:revision>
  <dcterms:created xsi:type="dcterms:W3CDTF">2013-05-29T20:31:51Z</dcterms:created>
  <dcterms:modified xsi:type="dcterms:W3CDTF">2013-07-17T10:58:36Z</dcterms:modified>
</cp:coreProperties>
</file>