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ПОРЯДОК СЛОВ </a:t>
            </a:r>
            <a:br>
              <a:rPr lang="ru-RU" b="1" dirty="0" smtClean="0"/>
            </a:br>
            <a:r>
              <a:rPr lang="ru-RU" b="1" dirty="0" smtClean="0"/>
              <a:t>В ЯЗЫКЕ И МАТЕМАТИКЕ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Г.Б.Шабат</a:t>
            </a:r>
            <a:r>
              <a:rPr lang="ru-RU" sz="2400" dirty="0" smtClean="0"/>
              <a:t>, </a:t>
            </a:r>
          </a:p>
          <a:p>
            <a:r>
              <a:rPr lang="ru-RU" sz="2400" dirty="0" smtClean="0"/>
              <a:t>РГГУ, МГУ, Независимый Университет .</a:t>
            </a:r>
            <a:endParaRPr lang="en-US" sz="2400" dirty="0" smtClean="0"/>
          </a:p>
          <a:p>
            <a:r>
              <a:rPr lang="en-US" sz="2400" dirty="0" smtClean="0"/>
              <a:t>george.shabat@gmail.com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b="1" i="1" dirty="0" smtClean="0"/>
              <a:t>14-я Летняя Лингвистическая Школа,</a:t>
            </a:r>
          </a:p>
          <a:p>
            <a:r>
              <a:rPr lang="ru-RU" sz="2400" b="1" i="1" dirty="0" smtClean="0"/>
              <a:t>Дубна, 17 июля 2012</a:t>
            </a:r>
            <a:endParaRPr lang="ru-RU" sz="24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2.2</a:t>
            </a:r>
            <a:r>
              <a:rPr lang="ru-RU" b="1" dirty="0" smtClean="0"/>
              <a:t>. Что такое непрерывность?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   </a:t>
            </a:r>
            <a:r>
              <a:rPr lang="ru-RU" sz="2800" dirty="0" smtClean="0"/>
              <a:t>Всё происходит на «обычной» прямой, на</a:t>
            </a:r>
            <a:r>
              <a:rPr lang="en-US" sz="2800" dirty="0" smtClean="0"/>
              <a:t> </a:t>
            </a:r>
            <a:r>
              <a:rPr lang="ru-RU" sz="2800" dirty="0" smtClean="0"/>
              <a:t>«обычной»  плоскости или в «обычном» пространстве.</a:t>
            </a:r>
          </a:p>
          <a:p>
            <a:pPr>
              <a:buNone/>
            </a:pPr>
            <a:r>
              <a:rPr lang="ru-RU" dirty="0" smtClean="0"/>
              <a:t> </a:t>
            </a:r>
            <a:endParaRPr lang="en-US" smtClean="0"/>
          </a:p>
          <a:p>
            <a:pPr>
              <a:buNone/>
            </a:pPr>
            <a:r>
              <a:rPr lang="ru-RU" sz="2800" b="1" smtClean="0"/>
              <a:t>Соглашения</a:t>
            </a:r>
            <a:r>
              <a:rPr lang="ru-RU" sz="2800" b="1" dirty="0" smtClean="0"/>
              <a:t>: </a:t>
            </a:r>
            <a:endParaRPr lang="en-US" sz="2800" b="1" dirty="0" smtClean="0"/>
          </a:p>
          <a:p>
            <a:pPr>
              <a:buNone/>
            </a:pPr>
            <a:r>
              <a:rPr lang="ru-RU" sz="2800" dirty="0" smtClean="0"/>
              <a:t>«шар» = «открытый шар». </a:t>
            </a:r>
            <a:endParaRPr lang="en-US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На плоскости  «шар» = «круг»; </a:t>
            </a:r>
            <a:endParaRPr lang="en-US" sz="2800" dirty="0" smtClean="0"/>
          </a:p>
          <a:p>
            <a:pPr>
              <a:buNone/>
            </a:pPr>
            <a:r>
              <a:rPr lang="ru-RU" sz="2800" dirty="0" smtClean="0"/>
              <a:t>на прямой  «шар» = «интервал».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915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(2.2а)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Шар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это множество точек, удалённых от данной (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центра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не более, 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чем на фиксированное расстояние (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радиус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(2.1б)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Множество называется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открытым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если содержит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каждую точку вместе с достаточно близкими к ней.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/>
              <a:t>(2.2в) </a:t>
            </a:r>
            <a:r>
              <a:rPr lang="ru-RU" sz="2800" dirty="0" err="1" smtClean="0"/>
              <a:t>Переформулировка</a:t>
            </a:r>
            <a:r>
              <a:rPr lang="ru-RU" sz="2800" dirty="0" smtClean="0"/>
              <a:t>:  </a:t>
            </a:r>
            <a:r>
              <a:rPr lang="ru-RU" sz="2800" dirty="0" smtClean="0">
                <a:solidFill>
                  <a:srgbClr val="0070C0"/>
                </a:solidFill>
              </a:rPr>
              <a:t>Множество называется </a:t>
            </a:r>
            <a:r>
              <a:rPr lang="ru-RU" sz="2800" i="1" dirty="0" smtClean="0">
                <a:solidFill>
                  <a:srgbClr val="0070C0"/>
                </a:solidFill>
              </a:rPr>
              <a:t>открытым</a:t>
            </a:r>
            <a:r>
              <a:rPr lang="ru-RU" sz="2800" dirty="0" smtClean="0">
                <a:solidFill>
                  <a:srgbClr val="0070C0"/>
                </a:solidFill>
              </a:rPr>
              <a:t>, если является объединением шаров. </a:t>
            </a:r>
          </a:p>
          <a:p>
            <a:pPr algn="just"/>
            <a:r>
              <a:rPr lang="ru-RU" sz="2800" dirty="0" smtClean="0"/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(2.2г)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Отображение называется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непрерывным в точке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если образы точек, достаточно близких к ней, как угодно близки к её образу.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(2.2д)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Отображение называется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непрерывным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если прообраз любого открытого множества открыт.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b="1" dirty="0" smtClean="0">
              <a:solidFill>
                <a:srgbClr val="0070C0"/>
              </a:solidFill>
              <a:latin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Times New Roman" pitchFamily="18" charset="0"/>
              </a:rPr>
              <a:t>Упражнение. Докажите: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Times New Roman" pitchFamily="18" charset="0"/>
              </a:rPr>
              <a:t>Отображение непрерывно тогда и только тогда, когда оно непрерывно в </a:t>
            </a:r>
            <a:r>
              <a:rPr kumimoji="0" lang="ru-RU" sz="2800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cs typeface="Times New Roman" pitchFamily="18" charset="0"/>
              </a:rPr>
              <a:t>каждой точке.</a:t>
            </a:r>
            <a:endParaRPr kumimoji="0" lang="ru-RU" sz="2800" i="1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09600"/>
            <a:ext cx="77724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Современные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тексты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сети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2"/>
              </a:rPr>
              <a:t>J.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2"/>
              </a:rPr>
              <a:t>Lambek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2"/>
              </a:rPr>
              <a:t>,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Pregroups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 and natural language processing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0"/>
              </a:rPr>
              <a:t>JOACHIM LAMBEK,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0"/>
              </a:rPr>
              <a:t> 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Should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pregroup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BX12"/>
              </a:rPr>
              <a:t> grammars be adorned with additional operations?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Claudia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Casadio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LAMBEK GRAMMARS: SYNTACTIC CALCULUS VS. PREGROUPS.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2"/>
              </a:rPr>
              <a:t>Timothy A. D. Fowler,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2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7"/>
              </a:rPr>
              <a:t>A Polynomial Time Algorithm for Parsing with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7"/>
              </a:rPr>
              <a:t>the Bounded Order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7"/>
              </a:rPr>
              <a:t>Lambek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7"/>
              </a:rPr>
              <a:t> Calculus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MR17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81000" y="0"/>
            <a:ext cx="8763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 порядке слов в обычном языке (любительски).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Разве что малое дополнение к лекции И.Б.Иткина.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Примеры </a:t>
            </a: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написал  письмо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письмо написал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 прочтения)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Письмо я написал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 прочтения)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Письмо  написал я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 прочтения)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Написал я письмо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 прочтения)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Написал  письмо 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(3 прочтения). 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А.Н.Барулин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1990)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88392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Вкусный белый хлеб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/ Белый вкусный хлеб.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(Прошлая ЛЛШ)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Объяснение удовлетворительно (белый хлеб – название продукта).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сижу и курю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 Я курю и сижу.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Вариант: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 иду и пою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 Я пою и иду.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(Прошлая ЛЛШ)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Объяснение неудовлетворительно – или непонятно лично для меня, ГБШ.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Джейн вышла замуж и родила </a:t>
            </a:r>
            <a:r>
              <a:rPr lang="ru-RU" sz="24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ребёнка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Джейн родила </a:t>
            </a:r>
            <a:r>
              <a:rPr lang="ru-RU" sz="24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ребёнк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вышла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замуж.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(стандартный пример из учебников по математической логике).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Перестановка слов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частично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меняет смысл.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sz="2400" b="1" i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Каждый француз – европеец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Каждый европеец – француз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Перестановка слов, меняющая посылку со следствием,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превращает тривиально истинное утверждение в ложное.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Ты мне очень нужен / Очень ты мне нужен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(ГБШ).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Перестановка слов, внося иронию, меняет смысл на противоположный!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Мораль: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i="1" dirty="0" smtClean="0"/>
              <a:t>ПОРЯДОК СЛОВ В ЕСТЕСТВЕННОМ ЯЗЫКЕ – БЕСПРЕДЕЛЬНО ТОНКАЯ МАТЕРИЯ, НЕ ДО КОНЦА ПОНЯТАЯ СОВРЕМЕННОЙ ЛИНГВИСТИКОЙ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Мораль: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ПОРЯДОК СЛОВ В ЕСТЕСТВЕННОМ ЯЗЫКЕ –БЕСПРЕДЕЛЬНО ТОНКАЯ МАТЕРИЯ, НЕ ДО КОНЦА ПОНЯТАЯ СОВРЕМЕННОЙ ЛИНГВИСТИКОЙ.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2. Порядок слов в математике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Контраст</a:t>
            </a:r>
            <a:r>
              <a:rPr lang="en-US" dirty="0" smtClean="0"/>
              <a:t> c </a:t>
            </a:r>
            <a:r>
              <a:rPr lang="ru-RU" dirty="0" smtClean="0"/>
              <a:t>лингвистикой: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/>
              <a:t>В </a:t>
            </a:r>
            <a:r>
              <a:rPr lang="ru-RU" dirty="0" smtClean="0"/>
              <a:t>(некоторых) </a:t>
            </a:r>
            <a:r>
              <a:rPr lang="ru-RU" dirty="0" smtClean="0">
                <a:solidFill>
                  <a:srgbClr val="FF0000"/>
                </a:solidFill>
              </a:rPr>
              <a:t>формализованных</a:t>
            </a:r>
            <a:r>
              <a:rPr lang="ru-RU" dirty="0" smtClean="0"/>
              <a:t> языках математики вопрос о порядке слов (точнее, о перестановках слов, сохраняющих </a:t>
            </a:r>
            <a:r>
              <a:rPr lang="ru-RU" dirty="0" smtClean="0">
                <a:solidFill>
                  <a:srgbClr val="FF0000"/>
                </a:solidFill>
              </a:rPr>
              <a:t>смысл</a:t>
            </a:r>
            <a:r>
              <a:rPr lang="ru-RU" dirty="0" smtClean="0"/>
              <a:t>), полностью решён.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Ключевые словосочетания:</a:t>
            </a:r>
            <a:endParaRPr lang="ru-RU" dirty="0" smtClean="0"/>
          </a:p>
          <a:p>
            <a:pPr lvl="0"/>
            <a:r>
              <a:rPr lang="ru-RU" i="1" dirty="0" smtClean="0"/>
              <a:t>исчисление предикатов первого порядка;</a:t>
            </a:r>
            <a:endParaRPr lang="ru-RU" dirty="0" smtClean="0"/>
          </a:p>
          <a:p>
            <a:pPr lvl="0"/>
            <a:r>
              <a:rPr lang="ru-RU" i="1" dirty="0" smtClean="0"/>
              <a:t> предварённая нормальная форма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en-US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2.1. Бесконечность множества простых чисел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Соглашение:</a:t>
            </a:r>
            <a:endParaRPr lang="en-US" b="1" dirty="0" smtClean="0"/>
          </a:p>
          <a:p>
            <a:pPr>
              <a:buNone/>
            </a:pPr>
            <a:r>
              <a:rPr lang="ru-RU" dirty="0" smtClean="0"/>
              <a:t> «число» = «натуральное число»=…</a:t>
            </a:r>
          </a:p>
          <a:p>
            <a:pPr>
              <a:buNone/>
            </a:pPr>
            <a:r>
              <a:rPr lang="ru-RU" sz="2800" dirty="0" smtClean="0"/>
              <a:t>(2.1а) </a:t>
            </a:r>
            <a:r>
              <a:rPr lang="ru-RU" sz="2800" dirty="0" smtClean="0">
                <a:solidFill>
                  <a:srgbClr val="0070C0"/>
                </a:solidFill>
              </a:rPr>
              <a:t>Одно число </a:t>
            </a:r>
            <a:r>
              <a:rPr lang="ru-RU" sz="2800" i="1" dirty="0" smtClean="0">
                <a:solidFill>
                  <a:srgbClr val="0070C0"/>
                </a:solidFill>
              </a:rPr>
              <a:t>делится</a:t>
            </a:r>
            <a:r>
              <a:rPr lang="ru-RU" sz="2800" dirty="0" smtClean="0">
                <a:solidFill>
                  <a:srgbClr val="0070C0"/>
                </a:solidFill>
              </a:rPr>
              <a:t> на другое, если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получается из другого умножением на третье.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sz="2800" dirty="0" smtClean="0"/>
              <a:t>(2.1б) </a:t>
            </a:r>
            <a:r>
              <a:rPr lang="ru-RU" sz="2800" dirty="0" smtClean="0">
                <a:solidFill>
                  <a:srgbClr val="0070C0"/>
                </a:solidFill>
              </a:rPr>
              <a:t>Число называется </a:t>
            </a:r>
            <a:r>
              <a:rPr lang="ru-RU" sz="2800" i="1" dirty="0" smtClean="0">
                <a:solidFill>
                  <a:srgbClr val="0070C0"/>
                </a:solidFill>
              </a:rPr>
              <a:t>простым</a:t>
            </a:r>
            <a:r>
              <a:rPr lang="ru-RU" sz="2800" dirty="0" smtClean="0">
                <a:solidFill>
                  <a:srgbClr val="0070C0"/>
                </a:solidFill>
              </a:rPr>
              <a:t>, если делится только на единицу и на себя. </a:t>
            </a:r>
          </a:p>
          <a:p>
            <a:pPr algn="r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(… на себя и на единицу.)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Теорема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(Евклид).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Множество простых чисел бесконечно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(2.1в)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любого числа найдётся</a:t>
            </a:r>
            <a:r>
              <a:rPr lang="en-US" sz="2400" i="1" dirty="0" smtClean="0">
                <a:solidFill>
                  <a:srgbClr val="0070C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превосходящее его простое.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solidFill>
                <a:srgbClr val="0070C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Для любого простого числа найдётся превосходящее его.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en-US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’’)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Существует такое число, что любое простое превосходит его.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614</Words>
  <Application>Microsoft Office PowerPoint</Application>
  <PresentationFormat>Экран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ПОРЯДОК СЛОВ  В ЯЗЫКЕ И МАТЕМАТИКЕ </vt:lpstr>
      <vt:lpstr>Слайд 2</vt:lpstr>
      <vt:lpstr>Слайд 3</vt:lpstr>
      <vt:lpstr>Слайд 4</vt:lpstr>
      <vt:lpstr>Мораль:</vt:lpstr>
      <vt:lpstr>Мораль:</vt:lpstr>
      <vt:lpstr>2. Порядок слов в математике</vt:lpstr>
      <vt:lpstr>2.1. Бесконечность множества простых чисел </vt:lpstr>
      <vt:lpstr>Слайд 9</vt:lpstr>
      <vt:lpstr> 2.2. Что такое непрерывность? 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George Shabat</dc:creator>
  <cp:lastModifiedBy>George Shabat</cp:lastModifiedBy>
  <cp:revision>79</cp:revision>
  <dcterms:created xsi:type="dcterms:W3CDTF">2006-08-16T00:00:00Z</dcterms:created>
  <dcterms:modified xsi:type="dcterms:W3CDTF">2012-07-17T04:36:30Z</dcterms:modified>
</cp:coreProperties>
</file>