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2"/>
  </p:notesMasterIdLst>
  <p:sldIdLst>
    <p:sldId id="256" r:id="rId2"/>
    <p:sldId id="257" r:id="rId3"/>
    <p:sldId id="258" r:id="rId4"/>
    <p:sldId id="260" r:id="rId5"/>
    <p:sldId id="262" r:id="rId6"/>
    <p:sldId id="261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1" r:id="rId15"/>
    <p:sldId id="273" r:id="rId16"/>
    <p:sldId id="274" r:id="rId17"/>
    <p:sldId id="275" r:id="rId18"/>
    <p:sldId id="276" r:id="rId19"/>
    <p:sldId id="277" r:id="rId20"/>
    <p:sldId id="284" r:id="rId21"/>
    <p:sldId id="285" r:id="rId22"/>
    <p:sldId id="287" r:id="rId23"/>
    <p:sldId id="289" r:id="rId24"/>
    <p:sldId id="291" r:id="rId25"/>
    <p:sldId id="279" r:id="rId26"/>
    <p:sldId id="280" r:id="rId27"/>
    <p:sldId id="292" r:id="rId28"/>
    <p:sldId id="281" r:id="rId29"/>
    <p:sldId id="293" r:id="rId30"/>
    <p:sldId id="294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2895" autoAdjust="0"/>
  </p:normalViewPr>
  <p:slideViewPr>
    <p:cSldViewPr>
      <p:cViewPr varScale="1">
        <p:scale>
          <a:sx n="80" d="100"/>
          <a:sy n="80" d="100"/>
        </p:scale>
        <p:origin x="-864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061C5C-CF27-4565-B9BF-B20B09EC47CD}" type="datetimeFigureOut">
              <a:rPr lang="ru-RU" smtClean="0"/>
              <a:t>14.07.2012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703848-A2E4-416E-AE78-C3CB8F5C3B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94060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703848-A2E4-416E-AE78-C3CB8F5C3B31}" type="slidenum">
              <a:rPr lang="ru-RU" smtClean="0"/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902105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703848-A2E4-416E-AE78-C3CB8F5C3B31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84255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ый треугольник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Полилиния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Полилиния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82754C8F-9F81-4380-A9A9-AC5C376804F4}" type="datetimeFigureOut">
              <a:rPr lang="ru-RU" smtClean="0"/>
              <a:t>14.07.2012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25537991-98A4-4EBD-A49A-EC8BF322803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2754C8F-9F81-4380-A9A9-AC5C376804F4}" type="datetimeFigureOut">
              <a:rPr lang="ru-RU" smtClean="0"/>
              <a:t>14.07.2012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5537991-98A4-4EBD-A49A-EC8BF322803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2754C8F-9F81-4380-A9A9-AC5C376804F4}" type="datetimeFigureOut">
              <a:rPr lang="ru-RU" smtClean="0"/>
              <a:t>14.07.2012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5537991-98A4-4EBD-A49A-EC8BF322803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2754C8F-9F81-4380-A9A9-AC5C376804F4}" type="datetimeFigureOut">
              <a:rPr lang="ru-RU" smtClean="0"/>
              <a:t>14.07.2012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5537991-98A4-4EBD-A49A-EC8BF3228036}" type="slidenum">
              <a:rPr lang="ru-RU" smtClean="0"/>
              <a:t>‹#›</a:t>
            </a:fld>
            <a:endParaRPr lang="ru-RU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2754C8F-9F81-4380-A9A9-AC5C376804F4}" type="datetimeFigureOut">
              <a:rPr lang="ru-RU" smtClean="0"/>
              <a:t>14.07.2012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5537991-98A4-4EBD-A49A-EC8BF3228036}" type="slidenum">
              <a:rPr lang="ru-RU" smtClean="0"/>
              <a:t>‹#›</a:t>
            </a:fld>
            <a:endParaRPr lang="ru-RU"/>
          </a:p>
        </p:txBody>
      </p:sp>
      <p:sp>
        <p:nvSpPr>
          <p:cNvPr id="7" name="Нашивка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Нашивка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2754C8F-9F81-4380-A9A9-AC5C376804F4}" type="datetimeFigureOut">
              <a:rPr lang="ru-RU" smtClean="0"/>
              <a:t>14.07.2012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5537991-98A4-4EBD-A49A-EC8BF3228036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2754C8F-9F81-4380-A9A9-AC5C376804F4}" type="datetimeFigureOut">
              <a:rPr lang="ru-RU" smtClean="0"/>
              <a:t>14.07.2012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5537991-98A4-4EBD-A49A-EC8BF3228036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2754C8F-9F81-4380-A9A9-AC5C376804F4}" type="datetimeFigureOut">
              <a:rPr lang="ru-RU" smtClean="0"/>
              <a:t>14.07.2012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5537991-98A4-4EBD-A49A-EC8BF3228036}" type="slidenum">
              <a:rPr lang="ru-RU" smtClean="0"/>
              <a:t>‹#›</a:t>
            </a:fld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2754C8F-9F81-4380-A9A9-AC5C376804F4}" type="datetimeFigureOut">
              <a:rPr lang="ru-RU" smtClean="0"/>
              <a:t>14.07.2012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5537991-98A4-4EBD-A49A-EC8BF322803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82754C8F-9F81-4380-A9A9-AC5C376804F4}" type="datetimeFigureOut">
              <a:rPr lang="ru-RU" smtClean="0"/>
              <a:t>14.07.2012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5537991-98A4-4EBD-A49A-EC8BF3228036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82754C8F-9F81-4380-A9A9-AC5C376804F4}" type="datetimeFigureOut">
              <a:rPr lang="ru-RU" smtClean="0"/>
              <a:t>14.07.2012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25537991-98A4-4EBD-A49A-EC8BF3228036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Прямоугольный треугольник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Нашивка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Нашивка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82754C8F-9F81-4380-A9A9-AC5C376804F4}" type="datetimeFigureOut">
              <a:rPr lang="ru-RU" smtClean="0"/>
              <a:t>14.07.2012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25537991-98A4-4EBD-A49A-EC8BF3228036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1.wmf"/><Relationship Id="rId4" Type="http://schemas.openxmlformats.org/officeDocument/2006/relationships/oleObject" Target="../embeddings/oleObject1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ru-RU" dirty="0" smtClean="0"/>
              <a:t>Памятники как игра</a:t>
            </a:r>
            <a:endParaRPr lang="ru-RU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pPr algn="ctr"/>
            <a:r>
              <a:rPr lang="ru-RU" sz="3600" b="1" dirty="0" smtClean="0"/>
              <a:t>Н.Г. </a:t>
            </a:r>
            <a:r>
              <a:rPr lang="ru-RU" sz="3600" b="1" dirty="0" smtClean="0"/>
              <a:t>Брагина</a:t>
            </a:r>
          </a:p>
          <a:p>
            <a:pPr algn="ctr"/>
            <a:r>
              <a:rPr lang="ru-RU" sz="3600" b="1" dirty="0" smtClean="0"/>
              <a:t>ЛЛШ 2012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2032068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2000" b="1" dirty="0"/>
              <a:t>Гений</a:t>
            </a:r>
            <a:r>
              <a:rPr lang="ru-RU" sz="2000" dirty="0"/>
              <a:t> – </a:t>
            </a:r>
            <a:r>
              <a:rPr lang="en-US" sz="2000" dirty="0" smtClean="0"/>
              <a:t>‘</a:t>
            </a:r>
            <a:r>
              <a:rPr lang="ru-RU" sz="2000" dirty="0" smtClean="0"/>
              <a:t>способности</a:t>
            </a:r>
            <a:r>
              <a:rPr lang="en-US" sz="2000" dirty="0" smtClean="0"/>
              <a:t>’</a:t>
            </a:r>
            <a:r>
              <a:rPr lang="ru-RU" sz="2000" dirty="0" smtClean="0"/>
              <a:t> </a:t>
            </a:r>
            <a:r>
              <a:rPr lang="ru-RU" sz="2000" dirty="0"/>
              <a:t>(выдающиеся люди в разных областях: в науке, искусстве, литературе, музыке</a:t>
            </a:r>
            <a:r>
              <a:rPr lang="ru-RU" sz="2000" dirty="0" smtClean="0"/>
              <a:t>).</a:t>
            </a:r>
            <a:endParaRPr lang="ru-RU" sz="2000" dirty="0"/>
          </a:p>
          <a:p>
            <a:r>
              <a:rPr lang="ru-RU" sz="2000" b="1" dirty="0"/>
              <a:t>Герой</a:t>
            </a:r>
            <a:r>
              <a:rPr lang="ru-RU" sz="2000" dirty="0"/>
              <a:t> – </a:t>
            </a:r>
            <a:r>
              <a:rPr lang="en-US" sz="2000" dirty="0" smtClean="0"/>
              <a:t>‘</a:t>
            </a:r>
            <a:r>
              <a:rPr lang="ru-RU" sz="2000" dirty="0" smtClean="0"/>
              <a:t>жертвенность</a:t>
            </a:r>
            <a:r>
              <a:rPr lang="en-US" sz="2000" dirty="0" smtClean="0"/>
              <a:t>’</a:t>
            </a:r>
            <a:r>
              <a:rPr lang="ru-RU" sz="2000" dirty="0" smtClean="0"/>
              <a:t> </a:t>
            </a:r>
            <a:r>
              <a:rPr lang="ru-RU" sz="2000" dirty="0"/>
              <a:t>(тот, кто отдал жизнь неизвестному солдату</a:t>
            </a:r>
            <a:r>
              <a:rPr lang="ru-RU" sz="2000" dirty="0" smtClean="0"/>
              <a:t>) </a:t>
            </a:r>
          </a:p>
          <a:p>
            <a:r>
              <a:rPr lang="ru-RU" sz="2000" b="1" dirty="0" smtClean="0"/>
              <a:t>Лидер</a:t>
            </a:r>
            <a:r>
              <a:rPr lang="ru-RU" sz="2000" dirty="0" smtClean="0"/>
              <a:t> </a:t>
            </a:r>
            <a:r>
              <a:rPr lang="ru-RU" sz="2000" dirty="0"/>
              <a:t>– </a:t>
            </a:r>
            <a:r>
              <a:rPr lang="en-US" sz="2000" dirty="0" smtClean="0"/>
              <a:t>‘</a:t>
            </a:r>
            <a:r>
              <a:rPr lang="ru-RU" sz="2000" dirty="0" smtClean="0"/>
              <a:t>власть</a:t>
            </a:r>
            <a:r>
              <a:rPr lang="en-US" sz="2000" dirty="0" smtClean="0"/>
              <a:t>’</a:t>
            </a:r>
            <a:r>
              <a:rPr lang="ru-RU" sz="2000" dirty="0" smtClean="0"/>
              <a:t> </a:t>
            </a:r>
            <a:r>
              <a:rPr lang="ru-RU" sz="2000" dirty="0"/>
              <a:t>(цари, вожди). </a:t>
            </a:r>
            <a:endParaRPr lang="ru-RU" sz="2000" dirty="0" smtClean="0"/>
          </a:p>
          <a:p>
            <a:r>
              <a:rPr lang="ru-RU" sz="2000" dirty="0" smtClean="0"/>
              <a:t>В </a:t>
            </a:r>
            <a:r>
              <a:rPr lang="ru-RU" sz="2000" dirty="0"/>
              <a:t>ХХ веке распространен памятник жертвам (невинно пострадавшим</a:t>
            </a:r>
            <a:r>
              <a:rPr lang="ru-RU" dirty="0" smtClean="0"/>
              <a:t>).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dirty="0">
                <a:effectLst/>
              </a:rPr>
              <a:t>КОГО УВЕКОВЕЧИВАЮТ?</a:t>
            </a:r>
            <a:endParaRPr lang="ru-RU" sz="2400" dirty="0"/>
          </a:p>
        </p:txBody>
      </p:sp>
      <p:pic>
        <p:nvPicPr>
          <p:cNvPr id="5122" name="Picture 2" descr="http://im7-tub-ru.yandex.net/i?id=180445742-52-7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3429000"/>
            <a:ext cx="4032448" cy="2054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2999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  <a:p>
            <a:r>
              <a:rPr lang="ru-RU" dirty="0"/>
              <a:t> 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dirty="0">
                <a:effectLst/>
              </a:rPr>
              <a:t>. </a:t>
            </a:r>
            <a:r>
              <a:rPr lang="ru-RU" sz="2700" dirty="0">
                <a:effectLst/>
              </a:rPr>
              <a:t>КОЛЛЕКТИВНЫЕ ПРАКТИКИ «ЗАБЫВАНИЯ»</a:t>
            </a:r>
            <a:br>
              <a:rPr lang="ru-RU" sz="2700" dirty="0">
                <a:effectLst/>
              </a:rPr>
            </a:br>
            <a:r>
              <a:rPr lang="ru-RU" sz="2700" dirty="0" smtClean="0">
                <a:effectLst/>
              </a:rPr>
              <a:t>1978-1991</a:t>
            </a:r>
            <a:endParaRPr lang="ru-RU" sz="27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13" y="1340768"/>
            <a:ext cx="3312368" cy="439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01166709"/>
              </p:ext>
            </p:extLst>
          </p:nvPr>
        </p:nvGraphicFramePr>
        <p:xfrm>
          <a:off x="3219450" y="1412776"/>
          <a:ext cx="5924550" cy="3543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0" name="Picture" r:id="rId4" imgW="5925312" imgH="3753612" progId="Word.Picture.8">
                  <p:embed/>
                </p:oleObj>
              </mc:Choice>
              <mc:Fallback>
                <p:oleObj name="Picture" r:id="rId4" imgW="5925312" imgH="3753612" progId="Word.Picture.8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19450" y="1412776"/>
                        <a:ext cx="5924550" cy="35433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19648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23528" y="18864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ru-RU" sz="2400" dirty="0">
                <a:effectLst/>
              </a:rPr>
              <a:t>КОЛЛЕКТИВНЫЕ ПРАКТИКИ «ЗАБЫВАНИЯ»</a:t>
            </a:r>
            <a:br>
              <a:rPr lang="ru-RU" sz="2400" dirty="0">
                <a:effectLst/>
              </a:rPr>
            </a:br>
            <a:r>
              <a:rPr lang="ru-RU" sz="2400" dirty="0">
                <a:effectLst/>
              </a:rPr>
              <a:t>1958-1991</a:t>
            </a:r>
            <a:endParaRPr lang="ru-RU" sz="24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16" y="1484784"/>
            <a:ext cx="4559583" cy="432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484784"/>
            <a:ext cx="4544600" cy="42722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5044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39552" y="116632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ru-RU" sz="2400" dirty="0">
                <a:effectLst/>
              </a:rPr>
              <a:t>КОЛЛЕКТИВНЫЕ ПРАКТИКИ «ЗАБЫВАНИЯ»</a:t>
            </a:r>
            <a:br>
              <a:rPr lang="ru-RU" sz="2400" dirty="0">
                <a:effectLst/>
              </a:rPr>
            </a:br>
            <a:endParaRPr lang="ru-RU" sz="2400" dirty="0"/>
          </a:p>
        </p:txBody>
      </p:sp>
      <p:pic>
        <p:nvPicPr>
          <p:cNvPr id="4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56792"/>
            <a:ext cx="5040560" cy="3571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052736"/>
            <a:ext cx="4067944" cy="4947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9547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332656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700" dirty="0">
                <a:effectLst/>
              </a:rPr>
              <a:t>ИГРОВЫЕ ГОРОДСКИЕ ПАМЯТНИКИ</a:t>
            </a:r>
            <a:br>
              <a:rPr lang="ru-RU" sz="2700" dirty="0">
                <a:effectLst/>
              </a:rPr>
            </a:br>
            <a:r>
              <a:rPr lang="ru-RU" sz="2700" dirty="0">
                <a:effectLst/>
              </a:rPr>
              <a:t>Чижик-Пыжик 1994</a:t>
            </a:r>
            <a:r>
              <a:rPr lang="ru-RU" sz="4400" dirty="0">
                <a:effectLst/>
              </a:rPr>
              <a:t/>
            </a:r>
            <a:br>
              <a:rPr lang="ru-RU" sz="4400" dirty="0">
                <a:effectLst/>
              </a:rPr>
            </a:b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ru-RU" dirty="0" smtClean="0"/>
              <a:t>Установлен в </a:t>
            </a:r>
            <a:r>
              <a:rPr lang="ru-RU" dirty="0"/>
              <a:t>1994 </a:t>
            </a:r>
            <a:r>
              <a:rPr lang="ru-RU" dirty="0" smtClean="0"/>
              <a:t>г.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Авторы: художник </a:t>
            </a:r>
            <a:r>
              <a:rPr lang="ru-RU" dirty="0" err="1"/>
              <a:t>Резо</a:t>
            </a:r>
            <a:r>
              <a:rPr lang="ru-RU" dirty="0"/>
              <a:t> </a:t>
            </a:r>
            <a:r>
              <a:rPr lang="ru-RU" dirty="0" err="1"/>
              <a:t>Габриадзе</a:t>
            </a:r>
            <a:r>
              <a:rPr lang="ru-RU" dirty="0"/>
              <a:t> </a:t>
            </a:r>
            <a:br>
              <a:rPr lang="ru-RU" dirty="0"/>
            </a:br>
            <a:r>
              <a:rPr lang="ru-RU" dirty="0"/>
              <a:t>Скульптор С. </a:t>
            </a:r>
            <a:r>
              <a:rPr lang="ru-RU" dirty="0" err="1"/>
              <a:t>Бухаев</a:t>
            </a:r>
            <a:r>
              <a:rPr lang="ru-RU" dirty="0"/>
              <a:t> 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4008" y="5373216"/>
            <a:ext cx="4041775" cy="762000"/>
          </a:xfrm>
        </p:spPr>
        <p:txBody>
          <a:bodyPr>
            <a:noAutofit/>
          </a:bodyPr>
          <a:lstStyle/>
          <a:p>
            <a:r>
              <a:rPr lang="ru-RU" dirty="0" smtClean="0">
                <a:solidFill>
                  <a:schemeClr val="tx1"/>
                </a:solidFill>
              </a:rPr>
              <a:t>Река </a:t>
            </a:r>
            <a:r>
              <a:rPr lang="ru-RU" dirty="0" smtClean="0">
                <a:solidFill>
                  <a:schemeClr val="tx1"/>
                </a:solidFill>
              </a:rPr>
              <a:t>Фонтанка (СПб).. 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r>
              <a:rPr lang="ru-RU" sz="2000" i="1" dirty="0"/>
              <a:t>Чижик-пыжик, где ты был?</a:t>
            </a:r>
            <a:r>
              <a:rPr lang="ru-RU" sz="2000" dirty="0"/>
              <a:t/>
            </a:r>
            <a:br>
              <a:rPr lang="ru-RU" sz="2000" dirty="0"/>
            </a:br>
            <a:r>
              <a:rPr lang="ru-RU" sz="2000" i="1" dirty="0"/>
              <a:t>На Фонтанке водку пил.</a:t>
            </a:r>
            <a:r>
              <a:rPr lang="ru-RU" sz="2000" dirty="0"/>
              <a:t/>
            </a:r>
            <a:br>
              <a:rPr lang="ru-RU" sz="2000" dirty="0"/>
            </a:br>
            <a:r>
              <a:rPr lang="ru-RU" sz="2000" i="1" dirty="0"/>
              <a:t>Выпил рюмку, выпил две </a:t>
            </a:r>
            <a:r>
              <a:rPr lang="ru-RU" sz="2000" i="1" dirty="0" smtClean="0"/>
              <a:t> -</a:t>
            </a:r>
            <a:r>
              <a:rPr lang="ru-RU" sz="2000" dirty="0"/>
              <a:t/>
            </a:r>
            <a:br>
              <a:rPr lang="ru-RU" sz="2000" dirty="0"/>
            </a:br>
            <a:r>
              <a:rPr lang="ru-RU" sz="2000" i="1" dirty="0"/>
              <a:t>Закружилось в голове</a:t>
            </a:r>
            <a:r>
              <a:rPr lang="ru-RU" i="1" dirty="0"/>
              <a:t>.</a:t>
            </a:r>
            <a:endParaRPr lang="ru-RU" dirty="0"/>
          </a:p>
          <a:p>
            <a:endParaRPr lang="ru-RU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636912"/>
            <a:ext cx="3096344" cy="264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hizhik_pyzhik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3068960"/>
            <a:ext cx="28575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4200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>
                <a:effectLst/>
              </a:rPr>
              <a:t>Неканонические образы исторических лиц</a:t>
            </a:r>
            <a:br>
              <a:rPr lang="ru-RU" sz="2800" dirty="0">
                <a:effectLst/>
              </a:rPr>
            </a:br>
            <a:r>
              <a:rPr lang="ru-RU" sz="2800" dirty="0">
                <a:effectLst/>
              </a:rPr>
              <a:t>А.П. Чехов </a:t>
            </a:r>
            <a:r>
              <a:rPr lang="ru-RU" sz="2800" dirty="0" smtClean="0">
                <a:effectLst/>
              </a:rPr>
              <a:t>в </a:t>
            </a:r>
            <a:r>
              <a:rPr lang="ru-RU" sz="2800" dirty="0">
                <a:effectLst/>
              </a:rPr>
              <a:t>Томске</a:t>
            </a:r>
            <a:endParaRPr lang="ru-RU" sz="28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0" y="5410200"/>
            <a:ext cx="4860032" cy="1447800"/>
          </a:xfrm>
        </p:spPr>
        <p:txBody>
          <a:bodyPr>
            <a:normAutofit/>
          </a:bodyPr>
          <a:lstStyle/>
          <a:p>
            <a:r>
              <a:rPr lang="ru-RU" sz="2000" dirty="0"/>
              <a:t>На постаменте написано: «Чехов, глазами пьяного мужика, лежащего в канаве и не читавшего Каштанку»</a:t>
            </a:r>
          </a:p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860032" y="5157192"/>
            <a:ext cx="4269511" cy="1700808"/>
          </a:xfrm>
        </p:spPr>
        <p:txBody>
          <a:bodyPr>
            <a:normAutofit/>
          </a:bodyPr>
          <a:lstStyle/>
          <a:p>
            <a:r>
              <a:rPr lang="ru-RU" sz="2000" dirty="0"/>
              <a:t>Установлен в 2004 году Авторы проекта скульпторы Л. Усов и М. Петров. </a:t>
            </a:r>
          </a:p>
          <a:p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/>
        <p:txBody>
          <a:bodyPr>
            <a:noAutofit/>
          </a:bodyPr>
          <a:lstStyle/>
          <a:p>
            <a:r>
              <a:rPr lang="ru-RU" sz="2000" dirty="0" smtClean="0"/>
              <a:t>Чехов о Томске:</a:t>
            </a:r>
          </a:p>
          <a:p>
            <a:r>
              <a:rPr lang="ru-RU" sz="2000" dirty="0" smtClean="0"/>
              <a:t>«Томск </a:t>
            </a:r>
            <a:r>
              <a:rPr lang="ru-RU" sz="2000" dirty="0"/>
              <a:t>гроша медного не стоит… Скучнейший </a:t>
            </a:r>
            <a:r>
              <a:rPr lang="ru-RU" sz="2000" dirty="0" smtClean="0"/>
              <a:t>город и </a:t>
            </a:r>
            <a:r>
              <a:rPr lang="ru-RU" sz="2000" dirty="0"/>
              <a:t>люди здесь </a:t>
            </a:r>
            <a:r>
              <a:rPr lang="ru-RU" sz="2000" dirty="0" err="1" smtClean="0"/>
              <a:t>прескучней-шие</a:t>
            </a:r>
            <a:r>
              <a:rPr lang="ru-RU" sz="2000" dirty="0"/>
              <a:t>… Город нетрезвый… Грязь невылазная… </a:t>
            </a:r>
            <a:r>
              <a:rPr lang="ru-RU" sz="2000" dirty="0" smtClean="0"/>
              <a:t>»</a:t>
            </a:r>
            <a:endParaRPr lang="ru-RU" sz="2000" dirty="0"/>
          </a:p>
        </p:txBody>
      </p:sp>
      <p:pic>
        <p:nvPicPr>
          <p:cNvPr id="7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149" y="1444625"/>
            <a:ext cx="3501843" cy="3941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29071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dirty="0">
                <a:effectLst/>
              </a:rPr>
              <a:t>К</a:t>
            </a:r>
            <a:r>
              <a:rPr lang="ru-RU" sz="2400" dirty="0" smtClean="0">
                <a:effectLst/>
              </a:rPr>
              <a:t>омический </a:t>
            </a:r>
            <a:r>
              <a:rPr lang="ru-RU" sz="2400" dirty="0">
                <a:effectLst/>
              </a:rPr>
              <a:t>персонаж или комическая маска любимого актера</a:t>
            </a:r>
            <a:endParaRPr lang="ru-RU" sz="24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79313" y="4697355"/>
            <a:ext cx="4040188" cy="1447056"/>
          </a:xfrm>
        </p:spPr>
        <p:txBody>
          <a:bodyPr>
            <a:normAutofit fontScale="62500" lnSpcReduction="20000"/>
          </a:bodyPr>
          <a:lstStyle/>
          <a:p>
            <a:r>
              <a:rPr lang="ru-RU" dirty="0"/>
              <a:t>Памятник Е. Леонову в роли Доцента (фильм «Джентльмены удачи», 1971. Реж. А. Серый) Установлен в 2001 г. Скульптор А. Рукавишников, архитекторы М. Посохин, А. </a:t>
            </a:r>
            <a:r>
              <a:rPr lang="ru-RU" dirty="0" err="1"/>
              <a:t>Кочековский</a:t>
            </a:r>
            <a:r>
              <a:rPr lang="ru-RU" dirty="0"/>
              <a:t>. </a:t>
            </a:r>
            <a:r>
              <a:rPr lang="ru-RU" dirty="0" smtClean="0"/>
              <a:t> </a:t>
            </a:r>
            <a:r>
              <a:rPr lang="ru-RU" dirty="0"/>
              <a:t>(Москва)</a:t>
            </a:r>
          </a:p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4725144"/>
            <a:ext cx="4041775" cy="1447056"/>
          </a:xfrm>
        </p:spPr>
        <p:txBody>
          <a:bodyPr>
            <a:normAutofit/>
          </a:bodyPr>
          <a:lstStyle/>
          <a:p>
            <a:r>
              <a:rPr lang="ru-RU" sz="1800" dirty="0"/>
              <a:t>Памятник Ю. Никулину </a:t>
            </a:r>
            <a:r>
              <a:rPr lang="ru-RU" sz="1800" dirty="0" smtClean="0"/>
              <a:t>: </a:t>
            </a:r>
            <a:r>
              <a:rPr lang="ru-RU" sz="1800" dirty="0"/>
              <a:t>Установлен в 2000 г., скульптор А. Рукавишников (Москва)</a:t>
            </a:r>
          </a:p>
          <a:p>
            <a:endParaRPr lang="ru-RU" sz="1800" dirty="0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1444295"/>
            <a:ext cx="4041775" cy="3208842"/>
          </a:xfrm>
        </p:spPr>
        <p:txBody>
          <a:bodyPr/>
          <a:lstStyle/>
          <a:p>
            <a:pPr marL="109728" indent="0">
              <a:buNone/>
            </a:pPr>
            <a:endParaRPr lang="ru-RU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199964"/>
            <a:ext cx="4248472" cy="3525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 descr="&amp;Kcy;&amp;acy;&amp;rcy;&amp;tcy;&amp;icy;&amp;ncy;&amp;kcy;&amp;acy; 2 &amp;icy;&amp;zcy; 180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054" y="1199964"/>
            <a:ext cx="3638922" cy="3381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Объект 6"/>
          <p:cNvSpPr>
            <a:spLocks noGrp="1"/>
          </p:cNvSpPr>
          <p:nvPr>
            <p:ph sz="quarter" idx="2"/>
          </p:nvPr>
        </p:nvSpPr>
        <p:spPr>
          <a:xfrm>
            <a:off x="1043608" y="1190191"/>
            <a:ext cx="2808312" cy="3318929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29140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400" dirty="0" smtClean="0">
                <a:effectLst/>
              </a:rPr>
              <a:t>Представители </a:t>
            </a:r>
            <a:r>
              <a:rPr lang="ru-RU" sz="2400" dirty="0">
                <a:effectLst/>
              </a:rPr>
              <a:t>«повседневных» профессий</a:t>
            </a:r>
            <a:br>
              <a:rPr lang="ru-RU" sz="2400" dirty="0">
                <a:effectLst/>
              </a:rPr>
            </a:br>
            <a:r>
              <a:rPr lang="ru-RU" sz="2400" dirty="0" smtClean="0">
                <a:effectLst/>
              </a:rPr>
              <a:t>история города</a:t>
            </a:r>
            <a:endParaRPr lang="ru-RU" sz="24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3568" y="4941168"/>
            <a:ext cx="4040188" cy="1368152"/>
          </a:xfrm>
        </p:spPr>
        <p:txBody>
          <a:bodyPr>
            <a:normAutofit fontScale="85000" lnSpcReduction="20000"/>
          </a:bodyPr>
          <a:lstStyle/>
          <a:p>
            <a:endParaRPr lang="ru-RU" sz="2100" dirty="0" smtClean="0"/>
          </a:p>
          <a:p>
            <a:r>
              <a:rPr lang="ru-RU" sz="2100" dirty="0" smtClean="0"/>
              <a:t>ГОРОДОВОЙ</a:t>
            </a:r>
            <a:endParaRPr lang="ru-RU" sz="2100" dirty="0"/>
          </a:p>
          <a:p>
            <a:r>
              <a:rPr lang="ru-RU" sz="2100" dirty="0" smtClean="0"/>
              <a:t>Установлен</a:t>
            </a:r>
            <a:r>
              <a:rPr lang="ru-RU" sz="2100" dirty="0"/>
              <a:t>: май 1998 года</a:t>
            </a:r>
            <a:br>
              <a:rPr lang="ru-RU" sz="2100" dirty="0"/>
            </a:br>
            <a:r>
              <a:rPr lang="ru-RU" sz="2100" dirty="0"/>
              <a:t>Авторы: скульптор А. С. Чаркин</a:t>
            </a:r>
            <a:br>
              <a:rPr lang="ru-RU" sz="2100" dirty="0"/>
            </a:br>
            <a:r>
              <a:rPr lang="ru-RU" sz="2100" dirty="0" smtClean="0"/>
              <a:t>(СПб)</a:t>
            </a:r>
            <a:endParaRPr lang="ru-RU" sz="2100" dirty="0"/>
          </a:p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4008" y="4941168"/>
            <a:ext cx="4041775" cy="1296144"/>
          </a:xfrm>
        </p:spPr>
        <p:txBody>
          <a:bodyPr>
            <a:normAutofit fontScale="92500" lnSpcReduction="20000"/>
          </a:bodyPr>
          <a:lstStyle/>
          <a:p>
            <a:r>
              <a:rPr lang="ru-RU" sz="1800" dirty="0" smtClean="0"/>
              <a:t>ФОНАРЩИК</a:t>
            </a:r>
          </a:p>
          <a:p>
            <a:r>
              <a:rPr lang="ru-RU" sz="1800" dirty="0" smtClean="0"/>
              <a:t>Установлен</a:t>
            </a:r>
            <a:r>
              <a:rPr lang="ru-RU" sz="1800" dirty="0"/>
              <a:t>: май 1998 года</a:t>
            </a:r>
            <a:br>
              <a:rPr lang="ru-RU" sz="1800" dirty="0"/>
            </a:br>
            <a:r>
              <a:rPr lang="ru-RU" sz="1800" dirty="0"/>
              <a:t>Авторы: скульпторы </a:t>
            </a:r>
            <a:r>
              <a:rPr lang="ru-RU" sz="1800" dirty="0" err="1"/>
              <a:t>Б.М.Сергеев</a:t>
            </a:r>
            <a:r>
              <a:rPr lang="ru-RU" sz="1800" dirty="0"/>
              <a:t> и </a:t>
            </a:r>
            <a:r>
              <a:rPr lang="ru-RU" sz="1800" dirty="0" err="1" smtClean="0"/>
              <a:t>О.Н.Панкратова</a:t>
            </a:r>
            <a:endParaRPr lang="ru-RU" sz="1800" dirty="0" smtClean="0"/>
          </a:p>
          <a:p>
            <a:r>
              <a:rPr lang="ru-RU" sz="1800" dirty="0" smtClean="0"/>
              <a:t>(СПб)</a:t>
            </a:r>
            <a:endParaRPr lang="ru-RU" sz="1800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412776"/>
            <a:ext cx="2811615" cy="35503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484784"/>
            <a:ext cx="2952328" cy="3384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42064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dirty="0">
                <a:effectLst/>
              </a:rPr>
              <a:t>Представители «повседневных» профессий</a:t>
            </a:r>
            <a:br>
              <a:rPr lang="ru-RU" sz="2400" dirty="0">
                <a:effectLst/>
              </a:rPr>
            </a:br>
            <a:r>
              <a:rPr lang="ru-RU" sz="2400" dirty="0" smtClean="0">
                <a:effectLst/>
              </a:rPr>
              <a:t>новейшая история </a:t>
            </a:r>
            <a:r>
              <a:rPr lang="ru-RU" sz="2400" dirty="0">
                <a:effectLst/>
              </a:rPr>
              <a:t>города</a:t>
            </a:r>
            <a:endParaRPr lang="ru-RU" sz="24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3568" y="4797152"/>
            <a:ext cx="4040188" cy="1375048"/>
          </a:xfrm>
        </p:spPr>
        <p:txBody>
          <a:bodyPr>
            <a:normAutofit/>
          </a:bodyPr>
          <a:lstStyle/>
          <a:p>
            <a:r>
              <a:rPr lang="ru-RU" sz="2000" dirty="0" smtClean="0"/>
              <a:t>Памятник </a:t>
            </a:r>
            <a:r>
              <a:rPr lang="ru-RU" sz="2000" dirty="0" smtClean="0"/>
              <a:t>челнокам. </a:t>
            </a:r>
            <a:r>
              <a:rPr lang="ru-RU" sz="2000" dirty="0" err="1" smtClean="0"/>
              <a:t>Устновлен</a:t>
            </a:r>
            <a:r>
              <a:rPr lang="ru-RU" sz="2000" dirty="0" smtClean="0"/>
              <a:t> в 2009г. Скульптор </a:t>
            </a:r>
            <a:r>
              <a:rPr lang="ru-RU" sz="2000" dirty="0" err="1" smtClean="0"/>
              <a:t>В.Кривушин</a:t>
            </a:r>
            <a:endParaRPr lang="ru-RU" sz="2000" dirty="0" smtClean="0"/>
          </a:p>
          <a:p>
            <a:r>
              <a:rPr lang="ru-RU" sz="2000" dirty="0" smtClean="0"/>
              <a:t>(Екатеринбург)</a:t>
            </a:r>
            <a:endParaRPr lang="ru-RU" sz="20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16016" y="5085184"/>
            <a:ext cx="4186809" cy="1087016"/>
          </a:xfrm>
        </p:spPr>
        <p:txBody>
          <a:bodyPr>
            <a:normAutofit fontScale="77500" lnSpcReduction="20000"/>
          </a:bodyPr>
          <a:lstStyle/>
          <a:p>
            <a:r>
              <a:rPr lang="ru-RU" dirty="0"/>
              <a:t>Памятник </a:t>
            </a:r>
            <a:r>
              <a:rPr lang="ru-RU" dirty="0" smtClean="0"/>
              <a:t>челноку </a:t>
            </a:r>
            <a:r>
              <a:rPr lang="ru-RU" dirty="0" smtClean="0"/>
              <a:t> </a:t>
            </a:r>
            <a:r>
              <a:rPr lang="ru-RU" dirty="0" smtClean="0"/>
              <a:t>Установлен в 2004г. Скульптор В. </a:t>
            </a:r>
            <a:r>
              <a:rPr lang="ru-RU" dirty="0" err="1" smtClean="0"/>
              <a:t>Разгоняев</a:t>
            </a:r>
            <a:r>
              <a:rPr lang="ru-RU" dirty="0"/>
              <a:t> (Благовещенск, </a:t>
            </a:r>
            <a:r>
              <a:rPr lang="ru-RU" dirty="0" err="1"/>
              <a:t>Калиниградская</a:t>
            </a:r>
            <a:r>
              <a:rPr lang="ru-RU" dirty="0"/>
              <a:t> обл.) </a:t>
            </a:r>
            <a:endParaRPr lang="ru-RU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340768"/>
            <a:ext cx="3600400" cy="3446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Объект 4"/>
          <p:cNvSpPr>
            <a:spLocks noGrp="1"/>
          </p:cNvSpPr>
          <p:nvPr>
            <p:ph sz="quarter" idx="4"/>
          </p:nvPr>
        </p:nvSpPr>
        <p:spPr>
          <a:xfrm>
            <a:off x="4645025" y="1444295"/>
            <a:ext cx="4041775" cy="358675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340768"/>
            <a:ext cx="3096344" cy="3690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31047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ru-RU" sz="2400" dirty="0">
                <a:effectLst/>
              </a:rPr>
              <a:t>Представители «повседневных» </a:t>
            </a:r>
            <a:r>
              <a:rPr lang="ru-RU" sz="2400" dirty="0" smtClean="0">
                <a:effectLst/>
              </a:rPr>
              <a:t>профессий</a:t>
            </a:r>
            <a:br>
              <a:rPr lang="ru-RU" sz="2400" dirty="0" smtClean="0">
                <a:effectLst/>
              </a:rPr>
            </a:br>
            <a:r>
              <a:rPr lang="ru-RU" sz="2400" dirty="0" smtClean="0">
                <a:effectLst/>
              </a:rPr>
              <a:t>«приколы»</a:t>
            </a:r>
            <a:endParaRPr lang="ru-RU" sz="24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ru-RU" dirty="0" smtClean="0"/>
              <a:t>Памятник Лужкову-дворнику</a:t>
            </a:r>
          </a:p>
          <a:p>
            <a:r>
              <a:rPr lang="ru-RU" dirty="0" smtClean="0"/>
              <a:t>Установлен в </a:t>
            </a:r>
            <a:r>
              <a:rPr lang="ru-RU" dirty="0" smtClean="0"/>
              <a:t>1999 </a:t>
            </a:r>
            <a:r>
              <a:rPr lang="ru-RU" dirty="0" smtClean="0"/>
              <a:t>г., </a:t>
            </a:r>
            <a:r>
              <a:rPr lang="ru-RU" dirty="0" smtClean="0"/>
              <a:t>Москва Скульптор З. Церетели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/>
        <p:txBody>
          <a:bodyPr>
            <a:normAutofit lnSpcReduction="10000"/>
          </a:bodyPr>
          <a:lstStyle/>
          <a:p>
            <a:r>
              <a:rPr lang="ru-RU" dirty="0" smtClean="0"/>
              <a:t>Памятник водопроводчику, Омск</a:t>
            </a:r>
            <a:endParaRPr lang="ru-RU" dirty="0"/>
          </a:p>
        </p:txBody>
      </p:sp>
      <p:pic>
        <p:nvPicPr>
          <p:cNvPr id="10243" name="Picture 3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340768"/>
            <a:ext cx="3312368" cy="40857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025" y="1412776"/>
            <a:ext cx="4041775" cy="3888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58834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kitezh.kaluga.ru/aas/0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37" y="-315417"/>
            <a:ext cx="4572000" cy="3947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&amp;Kcy;&amp;acy;&amp;rcy;&amp;tcy;&amp;icy;&amp;ncy;&amp;kcy;&amp;acy; 4 &amp;icy;&amp;zcy; 902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-168359"/>
            <a:ext cx="4572000" cy="3800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26320-009georg.edusite.ru/images/p13_s103326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12552"/>
            <a:ext cx="4621237" cy="3173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&amp;Kcy;&amp;acy;&amp;rcy;&amp;tcy;&amp;icy;&amp;ncy;&amp;kcy;&amp;acy; 33 &amp;icy;&amp;zcy; 2018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632116"/>
            <a:ext cx="4575092" cy="3381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7487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effectLst/>
              </a:rPr>
              <a:t>Вещи, связанные </a:t>
            </a:r>
            <a:r>
              <a:rPr lang="ru-RU" sz="2400" dirty="0">
                <a:effectLst/>
              </a:rPr>
              <a:t>с историей (советской) повседневности</a:t>
            </a:r>
            <a:endParaRPr lang="ru-RU" sz="24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5536" y="5301208"/>
            <a:ext cx="4040188" cy="1152128"/>
          </a:xfrm>
        </p:spPr>
        <p:txBody>
          <a:bodyPr>
            <a:normAutofit fontScale="62500" lnSpcReduction="20000"/>
          </a:bodyPr>
          <a:lstStyle/>
          <a:p>
            <a:r>
              <a:rPr lang="ru-RU" dirty="0"/>
              <a:t>Памятник сырку </a:t>
            </a:r>
            <a:r>
              <a:rPr lang="ru-RU" dirty="0" smtClean="0"/>
              <a:t>Дружба</a:t>
            </a:r>
            <a:endParaRPr lang="ru-RU" dirty="0"/>
          </a:p>
          <a:p>
            <a:r>
              <a:rPr lang="ru-RU" dirty="0" smtClean="0"/>
              <a:t>Установлен в </a:t>
            </a:r>
            <a:r>
              <a:rPr lang="ru-RU" dirty="0" err="1"/>
              <a:t>В</a:t>
            </a:r>
            <a:r>
              <a:rPr lang="ru-RU" dirty="0"/>
              <a:t> 2004-ом году </a:t>
            </a:r>
            <a:endParaRPr lang="ru-RU" dirty="0" smtClean="0"/>
          </a:p>
          <a:p>
            <a:r>
              <a:rPr lang="ru-RU" dirty="0" smtClean="0"/>
              <a:t>Авторы: художница </a:t>
            </a:r>
            <a:r>
              <a:rPr lang="ru-RU" dirty="0" err="1" smtClean="0"/>
              <a:t>М.Лескова</a:t>
            </a:r>
            <a:r>
              <a:rPr lang="ru-RU" dirty="0" smtClean="0"/>
              <a:t> и профессор экономики А. Семенов (</a:t>
            </a:r>
            <a:r>
              <a:rPr lang="ru-RU" dirty="0"/>
              <a:t>Москва)</a:t>
            </a:r>
          </a:p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572000" y="5373216"/>
            <a:ext cx="4041775" cy="1050032"/>
          </a:xfrm>
        </p:spPr>
        <p:txBody>
          <a:bodyPr>
            <a:normAutofit fontScale="85000" lnSpcReduction="10000"/>
          </a:bodyPr>
          <a:lstStyle/>
          <a:p>
            <a:r>
              <a:rPr lang="ru-RU" dirty="0" smtClean="0"/>
              <a:t>Памятник автомобилю «Копейка» установлен в 2004</a:t>
            </a:r>
          </a:p>
          <a:p>
            <a:r>
              <a:rPr lang="ru-RU" dirty="0" smtClean="0"/>
              <a:t>(Москва)</a:t>
            </a:r>
            <a:endParaRPr lang="ru-RU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412776"/>
            <a:ext cx="2787436" cy="3941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2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484784"/>
            <a:ext cx="2952328" cy="3941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41080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dirty="0">
                <a:effectLst/>
              </a:rPr>
              <a:t>Вещи, связанные с </a:t>
            </a:r>
            <a:r>
              <a:rPr lang="ru-RU" sz="2400" dirty="0" smtClean="0">
                <a:effectLst/>
              </a:rPr>
              <a:t>историей </a:t>
            </a:r>
            <a:r>
              <a:rPr lang="ru-RU" sz="2400" dirty="0">
                <a:effectLst/>
              </a:rPr>
              <a:t>повседневности</a:t>
            </a:r>
            <a:endParaRPr lang="ru-RU" sz="24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ru-RU" dirty="0" smtClean="0"/>
              <a:t>Памятник </a:t>
            </a:r>
            <a:r>
              <a:rPr lang="ru-RU" dirty="0"/>
              <a:t>"Первому табурету земли русской" </a:t>
            </a:r>
            <a:r>
              <a:rPr lang="ru-RU" dirty="0" smtClean="0"/>
              <a:t>Установлен в 2000 г. Скульптор Д. Хрипков. (Москва)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/>
        <p:txBody>
          <a:bodyPr>
            <a:normAutofit fontScale="70000" lnSpcReduction="20000"/>
          </a:bodyPr>
          <a:lstStyle/>
          <a:p>
            <a:r>
              <a:rPr lang="ru-RU" dirty="0" smtClean="0"/>
              <a:t>Памятник </a:t>
            </a:r>
            <a:r>
              <a:rPr lang="ru-RU" dirty="0" smtClean="0"/>
              <a:t>отопительной </a:t>
            </a:r>
            <a:r>
              <a:rPr lang="ru-RU" dirty="0" smtClean="0"/>
              <a:t>батарее Установлен в 2005 г. Скульптор </a:t>
            </a:r>
            <a:r>
              <a:rPr lang="ru-RU" dirty="0" err="1" smtClean="0"/>
              <a:t>Н.Куклев</a:t>
            </a:r>
            <a:r>
              <a:rPr lang="ru-RU" dirty="0" smtClean="0"/>
              <a:t> (Самара).</a:t>
            </a:r>
            <a:endParaRPr lang="ru-RU" dirty="0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556792"/>
            <a:ext cx="2952328" cy="374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412776"/>
            <a:ext cx="3191921" cy="3941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13304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dirty="0">
                <a:effectLst/>
              </a:rPr>
              <a:t>Э</a:t>
            </a:r>
            <a:r>
              <a:rPr lang="ru-RU" sz="2400" dirty="0" smtClean="0">
                <a:effectLst/>
              </a:rPr>
              <a:t>тно- </a:t>
            </a:r>
            <a:r>
              <a:rPr lang="ru-RU" sz="2400" dirty="0">
                <a:effectLst/>
              </a:rPr>
              <a:t>и региональные стереотипы</a:t>
            </a:r>
            <a:endParaRPr lang="ru-RU" sz="24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ru-RU" dirty="0" smtClean="0"/>
              <a:t>Памятник «Песня», Установлен в 2003 г. Скульптор И. Пащенко (Калининград)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/>
        <p:txBody>
          <a:bodyPr>
            <a:normAutofit fontScale="70000" lnSpcReduction="20000"/>
          </a:bodyPr>
          <a:lstStyle/>
          <a:p>
            <a:r>
              <a:rPr lang="ru-RU" dirty="0" smtClean="0"/>
              <a:t>Памятник «Пермяк – солёные уши». Установлен в 2006 г. Скульптор </a:t>
            </a:r>
            <a:r>
              <a:rPr lang="ru-RU" dirty="0" err="1" smtClean="0"/>
              <a:t>Р.Исмагилов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412776"/>
            <a:ext cx="3318596" cy="3941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56792"/>
            <a:ext cx="4040188" cy="3888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11563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dirty="0">
                <a:effectLst/>
              </a:rPr>
              <a:t>Г</a:t>
            </a:r>
            <a:r>
              <a:rPr lang="ru-RU" sz="2400" dirty="0" smtClean="0">
                <a:effectLst/>
              </a:rPr>
              <a:t>астрономические </a:t>
            </a:r>
            <a:r>
              <a:rPr lang="ru-RU" sz="2400" dirty="0">
                <a:effectLst/>
              </a:rPr>
              <a:t>стереотипы</a:t>
            </a:r>
            <a:endParaRPr lang="ru-RU" sz="24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ru-RU" dirty="0" smtClean="0"/>
              <a:t>Памятник пельменю. Установлен в 2004 г. Автор художник А. Шкляев. (Ижевск)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dirty="0" smtClean="0"/>
              <a:t>Памятник салу на трассе Киев-Одесса. Установлен в 2011 г.</a:t>
            </a:r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340768"/>
            <a:ext cx="2987534" cy="3941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340768"/>
            <a:ext cx="4248472" cy="3600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2968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700" dirty="0">
                <a:effectLst/>
              </a:rPr>
              <a:t>Зоологические стереотипы</a:t>
            </a:r>
            <a:r>
              <a:rPr lang="ru-RU" dirty="0">
                <a:effectLst/>
              </a:rPr>
              <a:t/>
            </a:r>
            <a:br>
              <a:rPr lang="ru-RU" dirty="0">
                <a:effectLst/>
              </a:rPr>
            </a:b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ru-RU" dirty="0" smtClean="0"/>
              <a:t>Памятник комару (Комару – хранителю Сибири). Установлен в  2006 г. Скульптор </a:t>
            </a:r>
            <a:r>
              <a:rPr lang="ru-RU" dirty="0" err="1" smtClean="0"/>
              <a:t>В.Чалый</a:t>
            </a:r>
            <a:r>
              <a:rPr lang="ru-RU" dirty="0" smtClean="0"/>
              <a:t> (Ноябрьск)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/>
        <p:txBody>
          <a:bodyPr>
            <a:normAutofit fontScale="70000" lnSpcReduction="20000"/>
          </a:bodyPr>
          <a:lstStyle/>
          <a:p>
            <a:r>
              <a:rPr lang="ru-RU" dirty="0" smtClean="0"/>
              <a:t>Памятник Мамонты. Установлен в 2007г. Скульптор А. Ковальчук. (Ханты-Мансийск)</a:t>
            </a:r>
            <a:endParaRPr lang="ru-RU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916832"/>
            <a:ext cx="4040188" cy="3032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0674" y="1801220"/>
            <a:ext cx="3790476" cy="32285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5721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dirty="0" smtClean="0"/>
              <a:t>Городские конструкции</a:t>
            </a:r>
            <a:endParaRPr lang="ru-RU" sz="24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ru-RU" dirty="0" smtClean="0"/>
              <a:t>Памятник </a:t>
            </a:r>
            <a:r>
              <a:rPr lang="ru-RU" dirty="0" err="1" smtClean="0"/>
              <a:t>Мытищинскому</a:t>
            </a:r>
            <a:r>
              <a:rPr lang="ru-RU" dirty="0" smtClean="0"/>
              <a:t> водопроводу. Установлен в 2004 г. (Мытищи)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/>
        <p:txBody>
          <a:bodyPr>
            <a:normAutofit fontScale="70000" lnSpcReduction="20000"/>
          </a:bodyPr>
          <a:lstStyle/>
          <a:p>
            <a:r>
              <a:rPr lang="ru-RU" dirty="0" smtClean="0"/>
              <a:t>Памятник </a:t>
            </a:r>
            <a:r>
              <a:rPr lang="ru-RU" dirty="0" err="1" smtClean="0"/>
              <a:t>Бескудниковской</a:t>
            </a:r>
            <a:r>
              <a:rPr lang="ru-RU" dirty="0" smtClean="0"/>
              <a:t> железнодорожной ветке. Установлен в 2005 г.  (Москва)</a:t>
            </a:r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484785"/>
            <a:ext cx="3168352" cy="3771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2927" y="1556792"/>
            <a:ext cx="4041521" cy="374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7489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dirty="0" smtClean="0">
                <a:effectLst/>
              </a:rPr>
              <a:t>Литературные герои</a:t>
            </a:r>
            <a:endParaRPr lang="ru-RU" sz="24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229200"/>
            <a:ext cx="4040188" cy="1080120"/>
          </a:xfrm>
        </p:spPr>
        <p:txBody>
          <a:bodyPr>
            <a:noAutofit/>
          </a:bodyPr>
          <a:lstStyle/>
          <a:p>
            <a:r>
              <a:rPr lang="ru-RU" sz="1400" dirty="0" smtClean="0"/>
              <a:t>Памятник </a:t>
            </a:r>
            <a:r>
              <a:rPr lang="ru-RU" sz="1400" b="1" dirty="0" smtClean="0"/>
              <a:t>Остапу  </a:t>
            </a:r>
            <a:r>
              <a:rPr lang="ru-RU" sz="1400" b="1" dirty="0" err="1" smtClean="0"/>
              <a:t>Бендеру</a:t>
            </a:r>
            <a:endParaRPr lang="ru-RU" sz="1400" dirty="0" smtClean="0"/>
          </a:p>
          <a:p>
            <a:r>
              <a:rPr lang="ru-RU" sz="1400" dirty="0" smtClean="0"/>
              <a:t>Установлен</a:t>
            </a:r>
            <a:r>
              <a:rPr lang="ru-RU" sz="1400" dirty="0"/>
              <a:t>: июль 2000 года</a:t>
            </a:r>
            <a:br>
              <a:rPr lang="ru-RU" sz="1400" dirty="0"/>
            </a:br>
            <a:r>
              <a:rPr lang="ru-RU" sz="1400" dirty="0"/>
              <a:t>Авторы: скульптор А.С. Чаркин</a:t>
            </a:r>
            <a:br>
              <a:rPr lang="ru-RU" sz="1400" dirty="0"/>
            </a:br>
            <a:r>
              <a:rPr lang="ru-RU" sz="1400" dirty="0" smtClean="0"/>
              <a:t> (СПб)</a:t>
            </a:r>
            <a:endParaRPr lang="ru-RU" sz="14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/>
        <p:txBody>
          <a:bodyPr>
            <a:normAutofit fontScale="55000" lnSpcReduction="20000"/>
          </a:bodyPr>
          <a:lstStyle/>
          <a:p>
            <a:r>
              <a:rPr lang="ru-RU" b="1" dirty="0"/>
              <a:t>Кот Бегемот и </a:t>
            </a:r>
            <a:r>
              <a:rPr lang="ru-RU" b="1" dirty="0" err="1" smtClean="0"/>
              <a:t>Коровьев</a:t>
            </a:r>
            <a:r>
              <a:rPr lang="ru-RU" b="1" dirty="0" smtClean="0"/>
              <a:t> Установлен в 2008. Автор: студентка отделения дизайна Московского колледжа Л. </a:t>
            </a:r>
            <a:r>
              <a:rPr lang="ru-RU" b="1" dirty="0" err="1" smtClean="0"/>
              <a:t>Миросенко</a:t>
            </a:r>
            <a:r>
              <a:rPr lang="ru-RU" b="1" dirty="0" smtClean="0"/>
              <a:t>. (Москва)</a:t>
            </a:r>
            <a:endParaRPr lang="ru-RU" dirty="0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556792"/>
            <a:ext cx="3819048" cy="3748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8722" y="1412776"/>
            <a:ext cx="3251270" cy="38884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3667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dirty="0">
                <a:effectLst/>
              </a:rPr>
              <a:t>Литературные герои</a:t>
            </a:r>
            <a:endParaRPr lang="ru-RU" sz="24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 smtClean="0"/>
              <a:t>Памятник Веничке и его подруге, героям поэмы В. Ерофеева «Москва – Петушки».  На постаменте надпись: «Нельзя доверять человеку, который еще не успел похмелиться». Установлен в 2000 г. Скульпторы: С. </a:t>
            </a:r>
            <a:r>
              <a:rPr lang="ru-RU" dirty="0" err="1" smtClean="0"/>
              <a:t>Ман-церев</a:t>
            </a:r>
            <a:r>
              <a:rPr lang="ru-RU" dirty="0" smtClean="0"/>
              <a:t> и В. Кузнецов. (Москва)</a:t>
            </a:r>
          </a:p>
          <a:p>
            <a:r>
              <a:rPr lang="ru-RU" dirty="0" smtClean="0"/>
              <a:t>.</a:t>
            </a:r>
          </a:p>
          <a:p>
            <a:endParaRPr lang="ru-RU" dirty="0"/>
          </a:p>
        </p:txBody>
      </p:sp>
      <p:pic>
        <p:nvPicPr>
          <p:cNvPr id="7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84784"/>
            <a:ext cx="4114800" cy="38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5816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dirty="0" smtClean="0">
                <a:effectLst/>
              </a:rPr>
              <a:t>Литературные герои</a:t>
            </a:r>
            <a:endParaRPr lang="ru-RU" sz="24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dirty="0" smtClean="0"/>
              <a:t>Памятник Барону </a:t>
            </a:r>
            <a:r>
              <a:rPr lang="ru-RU" dirty="0" err="1" smtClean="0"/>
              <a:t>Мюнхаузену</a:t>
            </a:r>
            <a:r>
              <a:rPr lang="ru-RU" dirty="0" smtClean="0"/>
              <a:t>. Установлен в 2004 г. (Москва)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572000" y="5410200"/>
            <a:ext cx="4114801" cy="762000"/>
          </a:xfrm>
        </p:spPr>
        <p:txBody>
          <a:bodyPr>
            <a:normAutofit fontScale="55000" lnSpcReduction="20000"/>
          </a:bodyPr>
          <a:lstStyle/>
          <a:p>
            <a:endParaRPr lang="ru-RU" dirty="0" smtClean="0"/>
          </a:p>
          <a:p>
            <a:r>
              <a:rPr lang="ru-RU" dirty="0" smtClean="0"/>
              <a:t>Нос майора Ковалева. </a:t>
            </a:r>
            <a:r>
              <a:rPr lang="ru-RU" dirty="0" err="1" smtClean="0"/>
              <a:t>Астор</a:t>
            </a:r>
            <a:r>
              <a:rPr lang="ru-RU" dirty="0" smtClean="0"/>
              <a:t> идеи – актер и режиссер  В.С. Жук.. Установлен в 1995 (СПб).</a:t>
            </a:r>
            <a:endParaRPr lang="ru-RU" dirty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67543" y="1196752"/>
            <a:ext cx="2445667" cy="4464661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8412" y="1340768"/>
            <a:ext cx="3800012" cy="39491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81908"/>
            <a:ext cx="4104456" cy="4176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070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На </a:t>
            </a:r>
            <a:r>
              <a:rPr lang="ru-RU" dirty="0"/>
              <a:t>постсоветском пространстве происходит </a:t>
            </a:r>
            <a:r>
              <a:rPr lang="ru-RU" dirty="0" smtClean="0"/>
              <a:t>формирование публичной памяти, которая оказывается в оппозиции официальной памяти. Публичные памятники создают </a:t>
            </a:r>
            <a:r>
              <a:rPr lang="ru-RU" dirty="0"/>
              <a:t>игровое </a:t>
            </a:r>
            <a:r>
              <a:rPr lang="ru-RU" dirty="0"/>
              <a:t>туристическое </a:t>
            </a:r>
            <a:r>
              <a:rPr lang="ru-RU" dirty="0" smtClean="0"/>
              <a:t>пространство. Они развлекают, часто они ироничны и неожиданны. 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dirty="0" smtClean="0"/>
              <a:t>Заключение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5348797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b="1" dirty="0"/>
              <a:t>ИГРА</a:t>
            </a:r>
            <a:r>
              <a:rPr lang="ru-RU" dirty="0"/>
              <a:t> </a:t>
            </a:r>
            <a:r>
              <a:rPr lang="ru-RU" dirty="0" smtClean="0"/>
              <a:t> </a:t>
            </a:r>
            <a:r>
              <a:rPr lang="ru-RU" b="1" dirty="0" smtClean="0"/>
              <a:t>–</a:t>
            </a:r>
            <a:r>
              <a:rPr lang="ru-RU" dirty="0" smtClean="0"/>
              <a:t> </a:t>
            </a:r>
            <a:endParaRPr lang="ru-RU" b="1" dirty="0"/>
          </a:p>
          <a:p>
            <a:r>
              <a:rPr lang="ru-RU" dirty="0"/>
              <a:t>форма свободного самовыражения человека, - ‘</a:t>
            </a:r>
            <a:r>
              <a:rPr lang="ru-RU" b="1" dirty="0"/>
              <a:t>свобода</a:t>
            </a:r>
            <a:r>
              <a:rPr lang="ru-RU" dirty="0"/>
              <a:t>’</a:t>
            </a:r>
            <a:endParaRPr lang="ru-RU" b="1" dirty="0"/>
          </a:p>
          <a:p>
            <a:r>
              <a:rPr lang="ru-RU" dirty="0"/>
              <a:t>которая предполагает реальную открытость миру возможного и – ‘</a:t>
            </a:r>
            <a:r>
              <a:rPr lang="ru-RU" b="1" dirty="0"/>
              <a:t>открытость миру</a:t>
            </a:r>
            <a:r>
              <a:rPr lang="ru-RU" dirty="0"/>
              <a:t>’</a:t>
            </a:r>
            <a:endParaRPr lang="ru-RU" b="1" dirty="0"/>
          </a:p>
          <a:p>
            <a:r>
              <a:rPr lang="ru-RU" dirty="0"/>
              <a:t>развертывается либо в виде состязания, либо в виде представления (исполнения, репрезентации) каких-л. ситуаций, смыслов, состояний – ‘</a:t>
            </a:r>
            <a:r>
              <a:rPr lang="ru-RU" b="1" dirty="0"/>
              <a:t>состязание / представление ситуаций, смыслов, состояний</a:t>
            </a:r>
            <a:r>
              <a:rPr lang="ru-RU" dirty="0"/>
              <a:t>’ </a:t>
            </a:r>
            <a:r>
              <a:rPr lang="ru-RU" sz="1700" dirty="0"/>
              <a:t>[Словарь Современная западная философия: 1991</a:t>
            </a:r>
            <a:r>
              <a:rPr lang="ru-RU" dirty="0"/>
              <a:t>]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>
                <a:effectLst/>
              </a:rPr>
              <a:t>ИГРА: </a:t>
            </a:r>
            <a:r>
              <a:rPr lang="ru-RU" dirty="0" smtClean="0">
                <a:effectLst/>
              </a:rPr>
              <a:t>ключевые слова</a:t>
            </a:r>
            <a:r>
              <a:rPr lang="ru-RU" dirty="0">
                <a:effectLst/>
              </a:rPr>
              <a:t> </a:t>
            </a:r>
            <a:r>
              <a:rPr lang="ru-RU" dirty="0" smtClean="0">
                <a:effectLst/>
              </a:rPr>
              <a:t>толковани</a:t>
            </a:r>
            <a:r>
              <a:rPr lang="ru-RU" dirty="0">
                <a:effectLst/>
              </a:rPr>
              <a:t>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22223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ru-RU" dirty="0" smtClean="0"/>
              <a:t>СПАСИБО ЗА ВНИМАНИЕ!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34636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magput.ru/pics/large/5961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5" y="-99392"/>
            <a:ext cx="4489758" cy="4664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spbfoto.spb.ru/foto/data/media/15/P422783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4" y="2348880"/>
            <a:ext cx="4644006" cy="4433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894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&amp;Kcy;&amp;acy;&amp;rcy;&amp;tcy;&amp;icy;&amp;ncy;&amp;kcy;&amp;acy; 4 &amp;icy;&amp;zcy; 67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406794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http://bigpicture.ru/wp-content/uploads/2010/06/67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5" y="0"/>
            <a:ext cx="5025350" cy="7101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0841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b="1" dirty="0"/>
              <a:t>ПАМЯТНИК</a:t>
            </a:r>
            <a:r>
              <a:rPr lang="ru-RU" dirty="0"/>
              <a:t> – </a:t>
            </a:r>
            <a:endParaRPr lang="ru-RU" b="1" dirty="0"/>
          </a:p>
          <a:p>
            <a:r>
              <a:rPr lang="ru-RU" dirty="0"/>
              <a:t>создаётся для увековечивания памяти о людях или событиях – </a:t>
            </a:r>
            <a:r>
              <a:rPr lang="ru-RU" b="1" dirty="0"/>
              <a:t>увековечивание</a:t>
            </a:r>
            <a:r>
              <a:rPr lang="ru-RU" dirty="0"/>
              <a:t>. </a:t>
            </a:r>
            <a:endParaRPr lang="ru-RU" b="1" dirty="0"/>
          </a:p>
          <a:p>
            <a:r>
              <a:rPr lang="ru-RU" dirty="0"/>
              <a:t>эти люди и события: оцениваются положительно; являются выдающимися известны (должны быть известны) всем членам общества – ‘</a:t>
            </a:r>
            <a:r>
              <a:rPr lang="ru-RU" b="1" dirty="0"/>
              <a:t>выдающиеся, известные (всем) люди, события’</a:t>
            </a:r>
          </a:p>
          <a:p>
            <a:r>
              <a:rPr lang="ru-RU" dirty="0"/>
              <a:t>эти сооружения обычно ориентированы вертикально и имеют высоту большую, чем рост человека  – ‘</a:t>
            </a:r>
            <a:r>
              <a:rPr lang="ru-RU" b="1" dirty="0"/>
              <a:t>высота больше человеческого роста’</a:t>
            </a:r>
            <a:r>
              <a:rPr lang="ru-RU" dirty="0"/>
              <a:t> </a:t>
            </a:r>
            <a:endParaRPr lang="ru-RU" b="1" dirty="0"/>
          </a:p>
          <a:p>
            <a:r>
              <a:rPr lang="ru-RU" dirty="0"/>
              <a:t>основная функция – признание обществом значимости человека или события. Памятник часто ставится после смерти – ‘</a:t>
            </a:r>
            <a:r>
              <a:rPr lang="ru-RU" b="1" dirty="0"/>
              <a:t>посмертное признание заслуг’</a:t>
            </a:r>
          </a:p>
          <a:p>
            <a:r>
              <a:rPr lang="ru-RU" dirty="0"/>
              <a:t>имеют самостоятельную художественную ценность, могут служить украшением местности – ‘</a:t>
            </a:r>
            <a:r>
              <a:rPr lang="ru-RU" b="1" dirty="0"/>
              <a:t>художественная ценность, украшение местности’</a:t>
            </a:r>
            <a:r>
              <a:rPr lang="ru-RU" dirty="0"/>
              <a:t> [НОСС]</a:t>
            </a:r>
            <a:endParaRPr lang="ru-RU" b="1" dirty="0"/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>
                <a:effectLst/>
              </a:rPr>
              <a:t>ПАМЯТНИК: </a:t>
            </a:r>
            <a:r>
              <a:rPr lang="ru-RU" dirty="0" smtClean="0">
                <a:effectLst/>
              </a:rPr>
              <a:t>ключевые слова</a:t>
            </a:r>
            <a:r>
              <a:rPr lang="ru-RU" dirty="0">
                <a:effectLst/>
              </a:rPr>
              <a:t> толкования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69979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sz="2600" b="1" dirty="0"/>
              <a:t>ПАМЯТНИК</a:t>
            </a:r>
            <a:r>
              <a:rPr lang="ru-RU" b="1" dirty="0"/>
              <a:t> </a:t>
            </a:r>
            <a:r>
              <a:rPr lang="ru-RU" b="1" dirty="0" smtClean="0"/>
              <a:t>увековечивает  </a:t>
            </a:r>
            <a:r>
              <a:rPr lang="ru-RU" sz="2600" b="1" dirty="0" smtClean="0"/>
              <a:t>СКУЛЬПТУРА</a:t>
            </a:r>
            <a:r>
              <a:rPr lang="ru-RU" b="1" dirty="0" smtClean="0"/>
              <a:t> </a:t>
            </a:r>
            <a:r>
              <a:rPr lang="ru-RU" b="1" dirty="0"/>
              <a:t>не увековечивает</a:t>
            </a:r>
            <a:endParaRPr lang="ru-RU" dirty="0"/>
          </a:p>
          <a:p>
            <a:r>
              <a:rPr lang="ru-RU" dirty="0"/>
              <a:t>Ср.: </a:t>
            </a:r>
            <a:r>
              <a:rPr lang="ru-RU" i="1" dirty="0"/>
              <a:t>его / ее</a:t>
            </a:r>
            <a:r>
              <a:rPr lang="ru-RU" dirty="0"/>
              <a:t> </a:t>
            </a:r>
            <a:r>
              <a:rPr lang="ru-RU" i="1" dirty="0"/>
              <a:t>увековечили в памятнике</a:t>
            </a:r>
            <a:r>
              <a:rPr lang="ru-RU" dirty="0"/>
              <a:t>, </a:t>
            </a:r>
            <a:r>
              <a:rPr lang="ru-RU" i="1" dirty="0"/>
              <a:t>памятник увековечивает героев войны</a:t>
            </a:r>
            <a:endParaRPr lang="ru-RU" dirty="0"/>
          </a:p>
          <a:p>
            <a:r>
              <a:rPr lang="ru-RU" i="1" dirty="0"/>
              <a:t>возложить цветы к памятнику (к подножью памятника)</a:t>
            </a:r>
            <a:endParaRPr lang="ru-RU" dirty="0"/>
          </a:p>
          <a:p>
            <a:r>
              <a:rPr lang="ru-RU" dirty="0"/>
              <a:t>но:</a:t>
            </a:r>
          </a:p>
          <a:p>
            <a:r>
              <a:rPr lang="ru-RU" i="1" baseline="30000" dirty="0"/>
              <a:t>?</a:t>
            </a:r>
            <a:r>
              <a:rPr lang="ru-RU" i="1" dirty="0"/>
              <a:t>его / ее  увековечивали в скульптуре, в статуе</a:t>
            </a:r>
            <a:r>
              <a:rPr lang="ru-RU" dirty="0"/>
              <a:t> </a:t>
            </a:r>
          </a:p>
          <a:p>
            <a:r>
              <a:rPr lang="ru-RU" i="1" baseline="30000" dirty="0"/>
              <a:t>?</a:t>
            </a:r>
            <a:r>
              <a:rPr lang="ru-RU" i="1" dirty="0"/>
              <a:t>возложить цветы к скульптуре (к подножью скульптуры)</a:t>
            </a:r>
            <a:endParaRPr lang="ru-RU" dirty="0"/>
          </a:p>
          <a:p>
            <a:r>
              <a:rPr lang="ru-RU" dirty="0"/>
              <a:t>Сказать: </a:t>
            </a:r>
            <a:r>
              <a:rPr lang="ru-RU" i="1" dirty="0"/>
              <a:t>скульптура, статуя увековечивает героев войны </a:t>
            </a:r>
            <a:r>
              <a:rPr lang="ru-RU" dirty="0"/>
              <a:t>можно при условии, что речь идет о памятнике. </a:t>
            </a:r>
          </a:p>
          <a:p>
            <a:r>
              <a:rPr lang="ru-RU" dirty="0"/>
              <a:t>Материал для памятников: гранит, мрамор, и бронза. </a:t>
            </a:r>
          </a:p>
          <a:p>
            <a:r>
              <a:rPr lang="ru-RU" i="1" dirty="0"/>
              <a:t>Вырезать в граните, в мраморе, отлить в бронзе</a:t>
            </a:r>
            <a:r>
              <a:rPr lang="ru-RU" dirty="0"/>
              <a:t> – ‘увековечить’: </a:t>
            </a:r>
            <a:r>
              <a:rPr lang="ru-RU" i="1" dirty="0"/>
              <a:t>эти слова надо вырезать в граните / в мраморе, чтобы все помнили; Сказано ― </a:t>
            </a:r>
            <a:r>
              <a:rPr lang="ru-RU" b="1" i="1" dirty="0"/>
              <a:t>как в бронзе отлито</a:t>
            </a:r>
            <a:r>
              <a:rPr lang="ru-RU" i="1" dirty="0"/>
              <a:t>. </a:t>
            </a:r>
            <a:endParaRPr lang="ru-RU" dirty="0"/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effectLst/>
              </a:rPr>
              <a:t>ПАМЯТНИК </a:t>
            </a:r>
            <a:r>
              <a:rPr lang="en-US" dirty="0" err="1">
                <a:effectLst/>
              </a:rPr>
              <a:t>vs</a:t>
            </a:r>
            <a:r>
              <a:rPr lang="ru-RU" dirty="0">
                <a:effectLst/>
              </a:rPr>
              <a:t> СКУЛЬПТУРА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36631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b="1" dirty="0"/>
              <a:t>памятник,</a:t>
            </a:r>
            <a:r>
              <a:rPr lang="ru-RU" dirty="0"/>
              <a:t> - память</a:t>
            </a:r>
          </a:p>
          <a:p>
            <a:r>
              <a:rPr lang="ru-RU" b="1" dirty="0"/>
              <a:t>мемориал</a:t>
            </a:r>
            <a:r>
              <a:rPr lang="ru-RU" dirty="0"/>
              <a:t>  </a:t>
            </a:r>
            <a:r>
              <a:rPr lang="en-US" dirty="0" smtClean="0"/>
              <a:t>- </a:t>
            </a:r>
            <a:r>
              <a:rPr lang="ru-RU" dirty="0" smtClean="0"/>
              <a:t>франц</a:t>
            </a:r>
            <a:r>
              <a:rPr lang="ru-RU" dirty="0"/>
              <a:t>. </a:t>
            </a:r>
            <a:r>
              <a:rPr lang="ru-RU" dirty="0" err="1"/>
              <a:t>memorial</a:t>
            </a:r>
            <a:r>
              <a:rPr lang="ru-RU" dirty="0"/>
              <a:t> от лат. </a:t>
            </a:r>
            <a:r>
              <a:rPr lang="ru-RU" dirty="0" err="1"/>
              <a:t>memorialis</a:t>
            </a:r>
            <a:r>
              <a:rPr lang="ru-RU" dirty="0"/>
              <a:t> : </a:t>
            </a:r>
            <a:r>
              <a:rPr lang="ru-RU" dirty="0" err="1"/>
              <a:t>memoria</a:t>
            </a:r>
            <a:r>
              <a:rPr lang="ru-RU" dirty="0"/>
              <a:t> "память</a:t>
            </a:r>
            <a:r>
              <a:rPr lang="ru-RU" dirty="0" smtClean="0"/>
              <a:t>"</a:t>
            </a:r>
            <a:endParaRPr lang="ru-RU" dirty="0"/>
          </a:p>
          <a:p>
            <a:r>
              <a:rPr lang="ru-RU" b="1" dirty="0" smtClean="0"/>
              <a:t>монумент</a:t>
            </a:r>
            <a:r>
              <a:rPr lang="ru-RU" dirty="0" smtClean="0"/>
              <a:t> </a:t>
            </a:r>
            <a:r>
              <a:rPr lang="en-US" dirty="0" smtClean="0"/>
              <a:t>- </a:t>
            </a:r>
            <a:r>
              <a:rPr lang="ru-RU" dirty="0" smtClean="0"/>
              <a:t>нем</a:t>
            </a:r>
            <a:r>
              <a:rPr lang="ru-RU" dirty="0"/>
              <a:t>. </a:t>
            </a:r>
            <a:r>
              <a:rPr lang="ru-RU" dirty="0" err="1"/>
              <a:t>Мonument</a:t>
            </a:r>
            <a:r>
              <a:rPr lang="ru-RU" dirty="0"/>
              <a:t> из лат. </a:t>
            </a:r>
            <a:r>
              <a:rPr lang="ru-RU" dirty="0" err="1"/>
              <a:t>monumentum</a:t>
            </a:r>
            <a:r>
              <a:rPr lang="ru-RU" dirty="0"/>
              <a:t>, от </a:t>
            </a:r>
            <a:r>
              <a:rPr lang="ru-RU" dirty="0" err="1" smtClean="0"/>
              <a:t>mоnе</a:t>
            </a:r>
            <a:r>
              <a:rPr lang="en-US" dirty="0" smtClean="0"/>
              <a:t>re</a:t>
            </a:r>
            <a:r>
              <a:rPr lang="ru-RU" dirty="0" smtClean="0"/>
              <a:t> </a:t>
            </a:r>
            <a:r>
              <a:rPr lang="ru-RU" dirty="0"/>
              <a:t>"</a:t>
            </a:r>
            <a:r>
              <a:rPr lang="ru-RU" dirty="0" smtClean="0"/>
              <a:t>напоминать".</a:t>
            </a:r>
            <a:endParaRPr lang="ru-RU" dirty="0"/>
          </a:p>
          <a:p>
            <a:r>
              <a:rPr lang="en-US" b="1" dirty="0" smtClean="0"/>
              <a:t>c</a:t>
            </a:r>
            <a:r>
              <a:rPr lang="ru-RU" b="1" dirty="0" err="1" smtClean="0"/>
              <a:t>кульптура</a:t>
            </a:r>
            <a:r>
              <a:rPr lang="en-US" b="1" dirty="0" smtClean="0"/>
              <a:t> – </a:t>
            </a:r>
            <a:r>
              <a:rPr lang="ru-RU" b="1" dirty="0" smtClean="0"/>
              <a:t>лат. </a:t>
            </a:r>
            <a:r>
              <a:rPr lang="en-US" b="1" dirty="0" err="1" smtClean="0"/>
              <a:t>sculptura</a:t>
            </a:r>
            <a:r>
              <a:rPr lang="en-US" b="1" dirty="0" smtClean="0"/>
              <a:t> “</a:t>
            </a:r>
            <a:r>
              <a:rPr lang="ru-RU" b="1" dirty="0" smtClean="0"/>
              <a:t>резьба, ваяние</a:t>
            </a:r>
            <a:r>
              <a:rPr lang="en-US" b="1" dirty="0" smtClean="0"/>
              <a:t>”</a:t>
            </a:r>
            <a:r>
              <a:rPr lang="ru-RU" b="1" dirty="0" smtClean="0"/>
              <a:t>, </a:t>
            </a:r>
            <a:r>
              <a:rPr lang="en-US" b="1" dirty="0" err="1" smtClean="0"/>
              <a:t>sculpere</a:t>
            </a:r>
            <a:r>
              <a:rPr lang="en-US" b="1" dirty="0" smtClean="0"/>
              <a:t> – “</a:t>
            </a:r>
            <a:r>
              <a:rPr lang="ru-RU" b="1" dirty="0" smtClean="0"/>
              <a:t>вырезать, высекать</a:t>
            </a:r>
            <a:r>
              <a:rPr lang="en-US" b="1" dirty="0" smtClean="0"/>
              <a:t>”</a:t>
            </a:r>
            <a:r>
              <a:rPr lang="ru-RU" b="1" dirty="0" smtClean="0"/>
              <a:t>.</a:t>
            </a:r>
            <a:endParaRPr lang="ru-RU" dirty="0"/>
          </a:p>
          <a:p>
            <a:pPr marL="109728" indent="0">
              <a:buNone/>
            </a:pP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39552" y="404664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ru-RU" sz="2800" dirty="0">
                <a:effectLst/>
              </a:rPr>
              <a:t>ПАМЯТНИК, МОНУМЕНТ, МЕМОРИАЛ </a:t>
            </a:r>
            <a:r>
              <a:rPr lang="en-US" sz="2800" dirty="0" err="1">
                <a:effectLst/>
              </a:rPr>
              <a:t>vs</a:t>
            </a:r>
            <a:r>
              <a:rPr lang="en-US" sz="2800" dirty="0">
                <a:effectLst/>
              </a:rPr>
              <a:t> </a:t>
            </a:r>
            <a:r>
              <a:rPr lang="ru-RU" sz="2800" dirty="0">
                <a:effectLst/>
              </a:rPr>
              <a:t>СКУЛЬПТУРА: этимология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4058216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b="1" dirty="0"/>
              <a:t>Установка памятника реализует идею увековечивания </a:t>
            </a:r>
            <a:r>
              <a:rPr lang="ru-RU" dirty="0"/>
              <a:t>(</a:t>
            </a:r>
            <a:r>
              <a:rPr lang="ru-RU" i="1" dirty="0"/>
              <a:t>увековечить</a:t>
            </a:r>
            <a:r>
              <a:rPr lang="ru-RU" dirty="0"/>
              <a:t> – ‘сохранить навечно в памяти поколений, обессмертить’) Памятники </a:t>
            </a:r>
            <a:r>
              <a:rPr lang="ru-RU" dirty="0" smtClean="0"/>
              <a:t>- это </a:t>
            </a:r>
            <a:r>
              <a:rPr lang="ru-RU" dirty="0"/>
              <a:t>коллективный взгляд на историю, на то, что следует помнить. В этом смысле они являются частью коллективной памяти (</a:t>
            </a:r>
            <a:r>
              <a:rPr lang="ru-RU" dirty="0" err="1"/>
              <a:t>Хальбвакс</a:t>
            </a:r>
            <a:r>
              <a:rPr lang="ru-RU" dirty="0"/>
              <a:t>). </a:t>
            </a:r>
            <a:r>
              <a:rPr lang="ru-RU" dirty="0" smtClean="0"/>
              <a:t>Социум </a:t>
            </a:r>
            <a:r>
              <a:rPr lang="ru-RU" dirty="0"/>
              <a:t>посредством памятников воплощает идею вечности как </a:t>
            </a:r>
            <a:r>
              <a:rPr lang="ru-RU" dirty="0" smtClean="0"/>
              <a:t>памяти</a:t>
            </a:r>
            <a:r>
              <a:rPr lang="ru-RU" dirty="0"/>
              <a:t>.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cap="all" dirty="0">
                <a:effectLst/>
              </a:rPr>
              <a:t>Памятник </a:t>
            </a:r>
            <a:r>
              <a:rPr lang="ru-RU" dirty="0">
                <a:effectLst/>
              </a:rPr>
              <a:t>– объект коллективной памяти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5344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ткрытая">
  <a:themeElements>
    <a:clrScheme name="Открытая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2510</TotalTime>
  <Words>1080</Words>
  <Application>Microsoft Office PowerPoint</Application>
  <PresentationFormat>Экран (4:3)</PresentationFormat>
  <Paragraphs>106</Paragraphs>
  <Slides>30</Slides>
  <Notes>2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2" baseType="lpstr">
      <vt:lpstr>Открытая</vt:lpstr>
      <vt:lpstr>Picture</vt:lpstr>
      <vt:lpstr>Памятники как игра</vt:lpstr>
      <vt:lpstr>Презентация PowerPoint</vt:lpstr>
      <vt:lpstr>ИГРА: ключевые слова толкования</vt:lpstr>
      <vt:lpstr>Презентация PowerPoint</vt:lpstr>
      <vt:lpstr>Презентация PowerPoint</vt:lpstr>
      <vt:lpstr>ПАМЯТНИК: ключевые слова толкования</vt:lpstr>
      <vt:lpstr>ПАМЯТНИК vs СКУЛЬПТУРА</vt:lpstr>
      <vt:lpstr>ПАМЯТНИК, МОНУМЕНТ, МЕМОРИАЛ vs СКУЛЬПТУРА: этимология</vt:lpstr>
      <vt:lpstr>Памятник – объект коллективной памяти</vt:lpstr>
      <vt:lpstr>КОГО УВЕКОВЕЧИВАЮТ?</vt:lpstr>
      <vt:lpstr>. КОЛЛЕКТИВНЫЕ ПРАКТИКИ «ЗАБЫВАНИЯ» 1978-1991</vt:lpstr>
      <vt:lpstr>КОЛЛЕКТИВНЫЕ ПРАКТИКИ «ЗАБЫВАНИЯ» 1958-1991</vt:lpstr>
      <vt:lpstr>КОЛЛЕКТИВНЫЕ ПРАКТИКИ «ЗАБЫВАНИЯ» </vt:lpstr>
      <vt:lpstr>ИГРОВЫЕ ГОРОДСКИЕ ПАМЯТНИКИ Чижик-Пыжик 1994 </vt:lpstr>
      <vt:lpstr>Неканонические образы исторических лиц А.П. Чехов в Томске</vt:lpstr>
      <vt:lpstr>Комический персонаж или комическая маска любимого актера</vt:lpstr>
      <vt:lpstr>Представители «повседневных» профессий история города</vt:lpstr>
      <vt:lpstr>Представители «повседневных» профессий новейшая история города</vt:lpstr>
      <vt:lpstr>Представители «повседневных» профессий «приколы»</vt:lpstr>
      <vt:lpstr>Вещи, связанные с историей (советской) повседневности</vt:lpstr>
      <vt:lpstr>Вещи, связанные с историей повседневности</vt:lpstr>
      <vt:lpstr>Этно- и региональные стереотипы</vt:lpstr>
      <vt:lpstr>Гастрономические стереотипы</vt:lpstr>
      <vt:lpstr>Зоологические стереотипы </vt:lpstr>
      <vt:lpstr>Городские конструкции</vt:lpstr>
      <vt:lpstr>Литературные герои</vt:lpstr>
      <vt:lpstr>Литературные герои</vt:lpstr>
      <vt:lpstr>Литературные герои</vt:lpstr>
      <vt:lpstr>Заключение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Памятники как игра</dc:title>
  <dc:creator>Наталья</dc:creator>
  <cp:lastModifiedBy>Наталья</cp:lastModifiedBy>
  <cp:revision>60</cp:revision>
  <dcterms:created xsi:type="dcterms:W3CDTF">2012-07-12T18:19:29Z</dcterms:created>
  <dcterms:modified xsi:type="dcterms:W3CDTF">2012-07-15T05:03:24Z</dcterms:modified>
</cp:coreProperties>
</file>